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3" r:id="rId14"/>
    <p:sldId id="302" r:id="rId15"/>
    <p:sldId id="304" r:id="rId16"/>
    <p:sldId id="305" r:id="rId17"/>
    <p:sldId id="306" r:id="rId18"/>
    <p:sldId id="310" r:id="rId19"/>
    <p:sldId id="308" r:id="rId20"/>
    <p:sldId id="313" r:id="rId21"/>
    <p:sldId id="311" r:id="rId22"/>
    <p:sldId id="312" r:id="rId23"/>
    <p:sldId id="315" r:id="rId24"/>
    <p:sldId id="323" r:id="rId25"/>
    <p:sldId id="314" r:id="rId26"/>
    <p:sldId id="317" r:id="rId27"/>
    <p:sldId id="318" r:id="rId28"/>
    <p:sldId id="319" r:id="rId29"/>
    <p:sldId id="320" r:id="rId30"/>
    <p:sldId id="321" r:id="rId31"/>
    <p:sldId id="322" r:id="rId32"/>
    <p:sldId id="324" r:id="rId33"/>
    <p:sldId id="281" r:id="rId34"/>
    <p:sldId id="287" r:id="rId35"/>
    <p:sldId id="280" r:id="rId36"/>
    <p:sldId id="285" r:id="rId37"/>
    <p:sldId id="283" r:id="rId38"/>
    <p:sldId id="290" r:id="rId39"/>
    <p:sldId id="292" r:id="rId40"/>
    <p:sldId id="295" r:id="rId41"/>
    <p:sldId id="294" r:id="rId42"/>
    <p:sldId id="296" r:id="rId43"/>
    <p:sldId id="297" r:id="rId44"/>
    <p:sldId id="299" r:id="rId45"/>
    <p:sldId id="298" r:id="rId46"/>
    <p:sldId id="300" r:id="rId47"/>
    <p:sldId id="347" r:id="rId48"/>
    <p:sldId id="350" r:id="rId49"/>
    <p:sldId id="348" r:id="rId50"/>
    <p:sldId id="349" r:id="rId51"/>
    <p:sldId id="352" r:id="rId52"/>
    <p:sldId id="359" r:id="rId53"/>
    <p:sldId id="360" r:id="rId54"/>
    <p:sldId id="351" r:id="rId55"/>
    <p:sldId id="354" r:id="rId56"/>
    <p:sldId id="355" r:id="rId57"/>
    <p:sldId id="356" r:id="rId58"/>
    <p:sldId id="358" r:id="rId5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CB2F0-2970-4341-B320-E40882EB79AA}" type="datetimeFigureOut">
              <a:rPr lang="es-MX" smtClean="0"/>
              <a:t>12/02/2025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C6FCE-F978-4A6D-9987-5A1F8FD653AB}" type="slidenum">
              <a:rPr lang="es-MX" smtClean="0"/>
              <a:t>‹Nº›</a:t>
            </a:fld>
            <a:endParaRPr lang="es-MX"/>
          </a:p>
        </p:txBody>
      </p:sp>
    </p:spTree>
    <p:extLst>
      <p:ext uri="{BB962C8B-B14F-4D97-AF65-F5344CB8AC3E}">
        <p14:creationId xmlns:p14="http://schemas.microsoft.com/office/powerpoint/2010/main" val="181629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43725-4C5B-F712-AC62-A6CB7B80D2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C1AF709-5791-04FD-2CE2-ACA5ADAF90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DE39CA6-2223-38A2-2309-93B781FFB977}"/>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EE60F1FC-D278-94C8-AF5C-302B92CA0989}"/>
              </a:ext>
            </a:extLst>
          </p:cNvPr>
          <p:cNvSpPr>
            <a:spLocks noGrp="1"/>
          </p:cNvSpPr>
          <p:nvPr>
            <p:ph type="sldNum" sz="quarter" idx="5"/>
          </p:nvPr>
        </p:nvSpPr>
        <p:spPr/>
        <p:txBody>
          <a:bodyPr/>
          <a:lstStyle/>
          <a:p>
            <a:fld id="{7356847B-CF35-480E-B423-0B53E19FA645}" type="slidenum">
              <a:rPr lang="es-MX" smtClean="0"/>
              <a:t>15</a:t>
            </a:fld>
            <a:endParaRPr lang="es-MX"/>
          </a:p>
        </p:txBody>
      </p:sp>
    </p:spTree>
    <p:extLst>
      <p:ext uri="{BB962C8B-B14F-4D97-AF65-F5344CB8AC3E}">
        <p14:creationId xmlns:p14="http://schemas.microsoft.com/office/powerpoint/2010/main" val="101891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EC066-1012-DF3B-2924-997577F2C85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706E1A-3153-53C9-4482-9E3A405FA2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7A12580-90FE-FAA3-2159-F15103F79958}"/>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3C918280-915F-2A25-5B51-227A7335049E}"/>
              </a:ext>
            </a:extLst>
          </p:cNvPr>
          <p:cNvSpPr>
            <a:spLocks noGrp="1"/>
          </p:cNvSpPr>
          <p:nvPr>
            <p:ph type="sldNum" sz="quarter" idx="5"/>
          </p:nvPr>
        </p:nvSpPr>
        <p:spPr/>
        <p:txBody>
          <a:bodyPr/>
          <a:lstStyle/>
          <a:p>
            <a:fld id="{7356847B-CF35-480E-B423-0B53E19FA645}" type="slidenum">
              <a:rPr lang="es-MX" smtClean="0"/>
              <a:t>35</a:t>
            </a:fld>
            <a:endParaRPr lang="es-MX"/>
          </a:p>
        </p:txBody>
      </p:sp>
    </p:spTree>
    <p:extLst>
      <p:ext uri="{BB962C8B-B14F-4D97-AF65-F5344CB8AC3E}">
        <p14:creationId xmlns:p14="http://schemas.microsoft.com/office/powerpoint/2010/main" val="385806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92744-D8D5-C07E-3786-CBB7CAAE1ED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D7633A-194F-B56D-D76B-E47CB1081AA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1B1FBF8-F36A-F8BB-AFD7-1260C3BA9156}"/>
              </a:ext>
            </a:extLst>
          </p:cNvPr>
          <p:cNvSpPr>
            <a:spLocks noGrp="1"/>
          </p:cNvSpPr>
          <p:nvPr>
            <p:ph type="body" idx="1"/>
          </p:nvPr>
        </p:nvSpPr>
        <p:spPr/>
        <p:txBody>
          <a:bodyPr/>
          <a:lstStyle/>
          <a:p>
            <a:endParaRPr lang="es-MX" dirty="0"/>
          </a:p>
        </p:txBody>
      </p:sp>
      <p:sp>
        <p:nvSpPr>
          <p:cNvPr id="4" name="Marcador de número de diapositiva 3">
            <a:extLst>
              <a:ext uri="{FF2B5EF4-FFF2-40B4-BE49-F238E27FC236}">
                <a16:creationId xmlns:a16="http://schemas.microsoft.com/office/drawing/2014/main" id="{B7378818-7035-1E77-CE21-B8B58498E4BD}"/>
              </a:ext>
            </a:extLst>
          </p:cNvPr>
          <p:cNvSpPr>
            <a:spLocks noGrp="1"/>
          </p:cNvSpPr>
          <p:nvPr>
            <p:ph type="sldNum" sz="quarter" idx="5"/>
          </p:nvPr>
        </p:nvSpPr>
        <p:spPr/>
        <p:txBody>
          <a:bodyPr/>
          <a:lstStyle/>
          <a:p>
            <a:fld id="{7356847B-CF35-480E-B423-0B53E19FA645}" type="slidenum">
              <a:rPr lang="es-MX" smtClean="0"/>
              <a:t>36</a:t>
            </a:fld>
            <a:endParaRPr lang="es-MX"/>
          </a:p>
        </p:txBody>
      </p:sp>
    </p:spTree>
    <p:extLst>
      <p:ext uri="{BB962C8B-B14F-4D97-AF65-F5344CB8AC3E}">
        <p14:creationId xmlns:p14="http://schemas.microsoft.com/office/powerpoint/2010/main" val="358069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984334-A66A-24C1-3EA8-51A32D6D7DC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DA91187-72FC-28B5-8396-6BBCBD271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D50FFCFD-D86D-4CD7-9D9D-C9C127B18CB9}"/>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9D4C541A-92E9-C2C3-54C7-AB4C0905D72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199A757-25F3-E977-B305-280321BB088C}"/>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2092223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8D8A4-AA92-79ED-2639-2BFF511462E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1B94598-EA96-0591-DF63-D6F1E93D0BF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C2BB295-2664-8723-B0D8-EDE7F62C0A00}"/>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1E79EB94-2BC7-C685-ACC3-FFAA1B072B0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356C021-EDE5-DE1F-DFBA-1BE1546543CD}"/>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112345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FDC8605-7040-72E7-8B29-460F0CADB0A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276AF9A-12F5-FA8A-C847-0E4A9A8F686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A3B106B-26FA-DE33-6C91-16DB43B1FE62}"/>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5FEBFBD2-6106-7D6C-6A95-9576C212D19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415E98A-225D-F836-F896-2D8ED497A3FA}"/>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315863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C7BDB-6A73-26AF-B67D-11AA5B2E051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698EA90-EDF3-46BC-122B-D59DFA2BDA1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6F0557D-3464-FBD4-F77A-E42C6B4307F4}"/>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98E5F583-1879-D84F-8A9E-1F92EF05747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EF39BBD-2157-0F4A-3CA3-17BF7A10EEEE}"/>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182137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95373-9983-3E03-9419-86434BA907F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13AD815-A498-1228-4728-6CD7AF1006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11A67DD-1AB9-E29A-8C26-490A0B6BFF8B}"/>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39E97B04-09BC-CA21-A03F-0C1AA4FC233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9E3D21A-88F5-CA5C-69CD-7E99D610282E}"/>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295896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937E3-AF4A-F44F-11B3-4C0DFD65D96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40FA9D8-C49C-5002-A5EA-C7C84B43822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9C7E92E1-B902-F37E-7C4F-01B7E45C57C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0EA7BE7-1B6E-40C1-EBB3-7EEEEC79B692}"/>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6" name="Marcador de pie de página 5">
            <a:extLst>
              <a:ext uri="{FF2B5EF4-FFF2-40B4-BE49-F238E27FC236}">
                <a16:creationId xmlns:a16="http://schemas.microsoft.com/office/drawing/2014/main" id="{B62DDE73-0E80-9B7A-0F86-4FF43DCC9D7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BD16B9D-2163-6F90-9C4D-C2B314198DE3}"/>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244084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6A212-E7CA-0A55-17D6-FD8D6CA3225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1372B5A-7323-CE8C-8864-8C06B6CEC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5434C62-44AB-B657-EC21-7AD324BF725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D02DE09F-5906-50D0-D519-56401B761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D985144-E318-64D9-CDA9-C3DCA1450B5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EFC1731-BAC7-7E5D-A3AF-5C61D6F98383}"/>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8" name="Marcador de pie de página 7">
            <a:extLst>
              <a:ext uri="{FF2B5EF4-FFF2-40B4-BE49-F238E27FC236}">
                <a16:creationId xmlns:a16="http://schemas.microsoft.com/office/drawing/2014/main" id="{DE5C5DAB-1A91-BFD7-1520-EAA7506053E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13475D41-40E8-50CC-35C9-879DAF779F01}"/>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285192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5D04C-3218-1A27-5130-4AE4341DA00B}"/>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6809DA0-7FBB-B1C3-835D-5874477C4D61}"/>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4" name="Marcador de pie de página 3">
            <a:extLst>
              <a:ext uri="{FF2B5EF4-FFF2-40B4-BE49-F238E27FC236}">
                <a16:creationId xmlns:a16="http://schemas.microsoft.com/office/drawing/2014/main" id="{0112C68A-366F-05ED-AC08-341484BE72EA}"/>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ECF9207-0B97-4D55-2FED-A23A4D5020E5}"/>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1861566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A9E6E25-D000-1FD7-2DB5-75BB93DEF310}"/>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3" name="Marcador de pie de página 2">
            <a:extLst>
              <a:ext uri="{FF2B5EF4-FFF2-40B4-BE49-F238E27FC236}">
                <a16:creationId xmlns:a16="http://schemas.microsoft.com/office/drawing/2014/main" id="{6B8296E2-78A0-9FF3-82FA-FAE9D11D270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89D88A3-5C3B-91E1-03F5-E41AFCC227E7}"/>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3850428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1E5B4-9BB6-E6EF-EEF3-AB48483AAF4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D72F6F-B4FC-E2C1-E00F-7EAB70CF58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B63D372-F2CA-23E1-0A00-77FFD593C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74A2E27-578D-8B0A-7961-7C85AD554F61}"/>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6" name="Marcador de pie de página 5">
            <a:extLst>
              <a:ext uri="{FF2B5EF4-FFF2-40B4-BE49-F238E27FC236}">
                <a16:creationId xmlns:a16="http://schemas.microsoft.com/office/drawing/2014/main" id="{972CCE5B-A5D7-16C9-808F-975A1C8E2F4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728F8B6-990C-B479-7661-6A5AA700649A}"/>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74242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4E951-7596-C06C-6B42-D5301C470C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CFB48875-DEE7-B1C3-8AC9-20194D352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29EFE927-BA38-06EE-8AC4-0CFF0E8EF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9EF0C6B-385F-50E5-1EAE-B0FE8F53853D}"/>
              </a:ext>
            </a:extLst>
          </p:cNvPr>
          <p:cNvSpPr>
            <a:spLocks noGrp="1"/>
          </p:cNvSpPr>
          <p:nvPr>
            <p:ph type="dt" sz="half" idx="10"/>
          </p:nvPr>
        </p:nvSpPr>
        <p:spPr/>
        <p:txBody>
          <a:bodyPr/>
          <a:lstStyle/>
          <a:p>
            <a:fld id="{F351F1EC-9719-4284-AF39-AFFE78F48D70}" type="datetimeFigureOut">
              <a:rPr lang="es-MX" smtClean="0"/>
              <a:t>12/02/2025</a:t>
            </a:fld>
            <a:endParaRPr lang="es-MX"/>
          </a:p>
        </p:txBody>
      </p:sp>
      <p:sp>
        <p:nvSpPr>
          <p:cNvPr id="6" name="Marcador de pie de página 5">
            <a:extLst>
              <a:ext uri="{FF2B5EF4-FFF2-40B4-BE49-F238E27FC236}">
                <a16:creationId xmlns:a16="http://schemas.microsoft.com/office/drawing/2014/main" id="{ADBB038B-136A-F0D7-C2EC-A73515DE234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25EF6A1-4D14-576C-9010-6A34043E3213}"/>
              </a:ext>
            </a:extLst>
          </p:cNvPr>
          <p:cNvSpPr>
            <a:spLocks noGrp="1"/>
          </p:cNvSpPr>
          <p:nvPr>
            <p:ph type="sldNum" sz="quarter" idx="12"/>
          </p:nvPr>
        </p:nvSpPr>
        <p:spPr/>
        <p:txBody>
          <a:bodyPr/>
          <a:lstStyle/>
          <a:p>
            <a:fld id="{83F7C9C2-8299-42D4-9486-720C79EFC949}" type="slidenum">
              <a:rPr lang="es-MX" smtClean="0"/>
              <a:t>‹Nº›</a:t>
            </a:fld>
            <a:endParaRPr lang="es-MX"/>
          </a:p>
        </p:txBody>
      </p:sp>
    </p:spTree>
    <p:extLst>
      <p:ext uri="{BB962C8B-B14F-4D97-AF65-F5344CB8AC3E}">
        <p14:creationId xmlns:p14="http://schemas.microsoft.com/office/powerpoint/2010/main" val="1009897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D07992D-F75A-BB80-E233-C6AB358669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1FE2EC3-2EC7-A959-9CEE-4296C40B0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F3A885E-4519-DC3E-A833-0D123DF824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51F1EC-9719-4284-AF39-AFFE78F48D70}" type="datetimeFigureOut">
              <a:rPr lang="es-MX" smtClean="0"/>
              <a:t>12/02/2025</a:t>
            </a:fld>
            <a:endParaRPr lang="es-MX"/>
          </a:p>
        </p:txBody>
      </p:sp>
      <p:sp>
        <p:nvSpPr>
          <p:cNvPr id="5" name="Marcador de pie de página 4">
            <a:extLst>
              <a:ext uri="{FF2B5EF4-FFF2-40B4-BE49-F238E27FC236}">
                <a16:creationId xmlns:a16="http://schemas.microsoft.com/office/drawing/2014/main" id="{8699C1DC-462F-7D9A-81B3-AFA333403F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44362F72-F58F-4658-4E9D-7699686DED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F7C9C2-8299-42D4-9486-720C79EFC949}" type="slidenum">
              <a:rPr lang="es-MX" smtClean="0"/>
              <a:t>‹Nº›</a:t>
            </a:fld>
            <a:endParaRPr lang="es-MX"/>
          </a:p>
        </p:txBody>
      </p:sp>
    </p:spTree>
    <p:extLst>
      <p:ext uri="{BB962C8B-B14F-4D97-AF65-F5344CB8AC3E}">
        <p14:creationId xmlns:p14="http://schemas.microsoft.com/office/powerpoint/2010/main" val="3876489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513FF5B-C0B5-D3FE-92CD-68E8162F8D7F}"/>
              </a:ext>
            </a:extLst>
          </p:cNvPr>
          <p:cNvSpPr>
            <a:spLocks noGrp="1"/>
          </p:cNvSpPr>
          <p:nvPr>
            <p:ph type="ctrTitle"/>
          </p:nvPr>
        </p:nvSpPr>
        <p:spPr>
          <a:xfrm>
            <a:off x="0" y="1557312"/>
            <a:ext cx="12051809" cy="3932370"/>
          </a:xfrm>
        </p:spPr>
        <p:txBody>
          <a:bodyPr>
            <a:noAutofit/>
          </a:bodyPr>
          <a:lstStyle/>
          <a:p>
            <a:pPr lvl="0" algn="ctr">
              <a:lnSpc>
                <a:spcPct val="107000"/>
              </a:lnSpc>
              <a:spcBef>
                <a:spcPts val="1800"/>
              </a:spcBef>
              <a:spcAft>
                <a:spcPts val="400"/>
              </a:spcAft>
            </a:pPr>
            <a:r>
              <a:rPr lang="es-MX" sz="13000" b="0" dirty="0">
                <a:solidFill>
                  <a:srgbClr val="002060"/>
                </a:solidFill>
                <a:latin typeface="Century Gothic" panose="020B0502020202020204" pitchFamily="34" charset="0"/>
              </a:rPr>
              <a:t>MANUAL OPERACIONES</a:t>
            </a:r>
            <a:endParaRPr lang="es-MX" sz="13000" b="0" kern="100" dirty="0">
              <a:solidFill>
                <a:srgbClr val="002060"/>
              </a:solidFill>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6" name="Imagen 5" descr="Logotipo, nombre de la empresa&#10;&#10;Descripción generada automáticamente">
            <a:extLst>
              <a:ext uri="{FF2B5EF4-FFF2-40B4-BE49-F238E27FC236}">
                <a16:creationId xmlns:a16="http://schemas.microsoft.com/office/drawing/2014/main" id="{F552F3D6-F790-C8C6-6620-172AE28723FE}"/>
              </a:ext>
            </a:extLst>
          </p:cNvPr>
          <p:cNvPicPr>
            <a:picLocks noChangeAspect="1"/>
          </p:cNvPicPr>
          <p:nvPr/>
        </p:nvPicPr>
        <p:blipFill rotWithShape="1">
          <a:blip r:embed="rId2">
            <a:extLst>
              <a:ext uri="{28A0092B-C50C-407E-A947-70E740481C1C}">
                <a14:useLocalDpi xmlns:a14="http://schemas.microsoft.com/office/drawing/2010/main" val="0"/>
              </a:ext>
            </a:extLst>
          </a:blip>
          <a:srcRect t="8727"/>
          <a:stretch/>
        </p:blipFill>
        <p:spPr bwMode="auto">
          <a:xfrm>
            <a:off x="8828293" y="40197"/>
            <a:ext cx="3274344" cy="1517115"/>
          </a:xfrm>
          <a:prstGeom prst="rect">
            <a:avLst/>
          </a:prstGeom>
          <a:ln>
            <a:noFill/>
          </a:ln>
          <a:extLst>
            <a:ext uri="{53640926-AAD7-44D8-BBD7-CCE9431645EC}">
              <a14:shadowObscured xmlns:a14="http://schemas.microsoft.com/office/drawing/2010/main"/>
            </a:ext>
          </a:extLst>
        </p:spPr>
      </p:pic>
      <p:sp>
        <p:nvSpPr>
          <p:cNvPr id="8" name="Título 1">
            <a:extLst>
              <a:ext uri="{FF2B5EF4-FFF2-40B4-BE49-F238E27FC236}">
                <a16:creationId xmlns:a16="http://schemas.microsoft.com/office/drawing/2014/main" id="{BBA209F5-D59C-F0D8-AE98-97AC477FE23D}"/>
              </a:ext>
            </a:extLst>
          </p:cNvPr>
          <p:cNvSpPr txBox="1">
            <a:spLocks/>
          </p:cNvSpPr>
          <p:nvPr/>
        </p:nvSpPr>
        <p:spPr>
          <a:xfrm>
            <a:off x="8828293" y="5993641"/>
            <a:ext cx="3363687" cy="979704"/>
          </a:xfrm>
          <a:prstGeom prst="rect">
            <a:avLst/>
          </a:prstGeom>
        </p:spPr>
        <p:txBody>
          <a:bodyPr vert="horz" lIns="109728" tIns="109728" rIns="109728" bIns="91440" rtlCol="0" anchor="b">
            <a:noAutofit/>
          </a:bodyPr>
          <a:lstStyle>
            <a:lvl1pPr algn="l" defTabSz="914400" rtl="0" eaLnBrk="1" latinLnBrk="0" hangingPunct="1">
              <a:lnSpc>
                <a:spcPct val="120000"/>
              </a:lnSpc>
              <a:spcBef>
                <a:spcPct val="0"/>
              </a:spcBef>
              <a:buNone/>
              <a:defRPr sz="5400" b="1" kern="1200" spc="150" baseline="0">
                <a:solidFill>
                  <a:schemeClr val="tx1">
                    <a:lumMod val="85000"/>
                    <a:lumOff val="15000"/>
                  </a:schemeClr>
                </a:solidFill>
                <a:latin typeface="+mj-lt"/>
                <a:ea typeface="+mj-ea"/>
                <a:cs typeface="+mj-cs"/>
              </a:defRPr>
            </a:lvl1pPr>
          </a:lstStyle>
          <a:p>
            <a:pPr algn="ctr">
              <a:lnSpc>
                <a:spcPct val="107000"/>
              </a:lnSpc>
              <a:spcBef>
                <a:spcPts val="1800"/>
              </a:spcBef>
              <a:spcAft>
                <a:spcPts val="400"/>
              </a:spcAft>
            </a:pPr>
            <a:r>
              <a:rPr lang="es-MX" sz="5000" b="0" dirty="0">
                <a:solidFill>
                  <a:srgbClr val="002060"/>
                </a:solidFill>
                <a:latin typeface="Century Gothic" panose="020B0502020202020204" pitchFamily="34" charset="0"/>
              </a:rPr>
              <a:t>CAMBIOS</a:t>
            </a:r>
            <a:endParaRPr lang="es-MX" sz="5000" b="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9" name="Subtítulo 6">
            <a:extLst>
              <a:ext uri="{FF2B5EF4-FFF2-40B4-BE49-F238E27FC236}">
                <a16:creationId xmlns:a16="http://schemas.microsoft.com/office/drawing/2014/main" id="{9565AA02-8A98-181E-B12D-68F24381CAFF}"/>
              </a:ext>
            </a:extLst>
          </p:cNvPr>
          <p:cNvSpPr txBox="1">
            <a:spLocks/>
          </p:cNvSpPr>
          <p:nvPr/>
        </p:nvSpPr>
        <p:spPr>
          <a:xfrm>
            <a:off x="197753" y="626196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10" name="Subtítulo 6">
            <a:extLst>
              <a:ext uri="{FF2B5EF4-FFF2-40B4-BE49-F238E27FC236}">
                <a16:creationId xmlns:a16="http://schemas.microsoft.com/office/drawing/2014/main" id="{08FA0739-B3EB-E24A-E10C-49869EB6D5EF}"/>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1</a:t>
            </a:r>
          </a:p>
        </p:txBody>
      </p:sp>
    </p:spTree>
    <p:extLst>
      <p:ext uri="{BB962C8B-B14F-4D97-AF65-F5344CB8AC3E}">
        <p14:creationId xmlns:p14="http://schemas.microsoft.com/office/powerpoint/2010/main" val="2886070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1ACB-8167-41CF-5E80-EE8CF8D9F7D4}"/>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2AB71E70-1008-1D2F-C2C1-83FCC2A239D8}"/>
              </a:ext>
            </a:extLst>
          </p:cNvPr>
          <p:cNvSpPr txBox="1">
            <a:spLocks/>
          </p:cNvSpPr>
          <p:nvPr/>
        </p:nvSpPr>
        <p:spPr>
          <a:xfrm>
            <a:off x="197753" y="618547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35123375-3FF3-D097-313E-D3163A23C149}"/>
              </a:ext>
            </a:extLst>
          </p:cNvPr>
          <p:cNvSpPr txBox="1">
            <a:spLocks/>
          </p:cNvSpPr>
          <p:nvPr/>
        </p:nvSpPr>
        <p:spPr>
          <a:xfrm>
            <a:off x="5716805" y="6335486"/>
            <a:ext cx="564251"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10</a:t>
            </a:r>
          </a:p>
        </p:txBody>
      </p:sp>
      <p:sp>
        <p:nvSpPr>
          <p:cNvPr id="4" name="CuadroTexto 3">
            <a:extLst>
              <a:ext uri="{FF2B5EF4-FFF2-40B4-BE49-F238E27FC236}">
                <a16:creationId xmlns:a16="http://schemas.microsoft.com/office/drawing/2014/main" id="{719FAA57-0D50-2A00-4314-A60C92B84DE3}"/>
              </a:ext>
            </a:extLst>
          </p:cNvPr>
          <p:cNvSpPr txBox="1"/>
          <p:nvPr/>
        </p:nvSpPr>
        <p:spPr>
          <a:xfrm>
            <a:off x="197753" y="103620"/>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5</a:t>
            </a:r>
            <a:endParaRPr lang="es-MX" sz="3000" dirty="0">
              <a:solidFill>
                <a:schemeClr val="bg1"/>
              </a:solidFill>
            </a:endParaRPr>
          </a:p>
        </p:txBody>
      </p:sp>
      <p:grpSp>
        <p:nvGrpSpPr>
          <p:cNvPr id="5" name="Grupo 4">
            <a:extLst>
              <a:ext uri="{FF2B5EF4-FFF2-40B4-BE49-F238E27FC236}">
                <a16:creationId xmlns:a16="http://schemas.microsoft.com/office/drawing/2014/main" id="{5ADACEB9-71E5-33D9-AD08-1FE16DB0C1DB}"/>
              </a:ext>
            </a:extLst>
          </p:cNvPr>
          <p:cNvGrpSpPr/>
          <p:nvPr/>
        </p:nvGrpSpPr>
        <p:grpSpPr>
          <a:xfrm>
            <a:off x="197753" y="961332"/>
            <a:ext cx="11852733" cy="5170714"/>
            <a:chOff x="0" y="341204"/>
            <a:chExt cx="9908540" cy="4417486"/>
          </a:xfrm>
        </p:grpSpPr>
        <p:pic>
          <p:nvPicPr>
            <p:cNvPr id="6" name="Imagen 5" descr="Interfaz de usuario gráfica, Aplicación&#10;&#10;El contenido generado por IA puede ser incorrecto.">
              <a:extLst>
                <a:ext uri="{FF2B5EF4-FFF2-40B4-BE49-F238E27FC236}">
                  <a16:creationId xmlns:a16="http://schemas.microsoft.com/office/drawing/2014/main" id="{24646F5C-906B-F5B1-E3F5-01E50596D3CE}"/>
                </a:ext>
              </a:extLst>
            </p:cNvPr>
            <p:cNvPicPr>
              <a:picLocks noChangeAspect="1"/>
            </p:cNvPicPr>
            <p:nvPr/>
          </p:nvPicPr>
          <p:blipFill>
            <a:blip r:embed="rId2">
              <a:extLst>
                <a:ext uri="{28A0092B-C50C-407E-A947-70E740481C1C}">
                  <a14:useLocalDpi xmlns:a14="http://schemas.microsoft.com/office/drawing/2010/main" val="0"/>
                </a:ext>
              </a:extLst>
            </a:blip>
            <a:srcRect t="7170"/>
            <a:stretch/>
          </p:blipFill>
          <p:spPr>
            <a:xfrm>
              <a:off x="0" y="341204"/>
              <a:ext cx="9908540" cy="4417486"/>
            </a:xfrm>
            <a:prstGeom prst="rect">
              <a:avLst/>
            </a:prstGeom>
          </p:spPr>
        </p:pic>
        <p:sp>
          <p:nvSpPr>
            <p:cNvPr id="7" name="Rectángulo 6">
              <a:extLst>
                <a:ext uri="{FF2B5EF4-FFF2-40B4-BE49-F238E27FC236}">
                  <a16:creationId xmlns:a16="http://schemas.microsoft.com/office/drawing/2014/main" id="{F09F5E3E-E34F-9CFB-FCB2-27137732E5EE}"/>
                </a:ext>
              </a:extLst>
            </p:cNvPr>
            <p:cNvSpPr/>
            <p:nvPr/>
          </p:nvSpPr>
          <p:spPr>
            <a:xfrm>
              <a:off x="7460672" y="2665304"/>
              <a:ext cx="1219200" cy="2164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8" name="CuadroTexto 7">
            <a:extLst>
              <a:ext uri="{FF2B5EF4-FFF2-40B4-BE49-F238E27FC236}">
                <a16:creationId xmlns:a16="http://schemas.microsoft.com/office/drawing/2014/main" id="{70ACF311-41AF-94D5-58BB-07A36176A6B6}"/>
              </a:ext>
            </a:extLst>
          </p:cNvPr>
          <p:cNvSpPr txBox="1"/>
          <p:nvPr/>
        </p:nvSpPr>
        <p:spPr>
          <a:xfrm>
            <a:off x="9339943" y="4705767"/>
            <a:ext cx="2220685" cy="1264833"/>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I</a:t>
            </a:r>
            <a:r>
              <a:rPr lang="es-MX" sz="18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ngresar la cantidad a </a:t>
            </a:r>
            <a:r>
              <a:rPr lang="es-MX" sz="18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por producto</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9" name="Conector recto de flecha 8">
            <a:extLst>
              <a:ext uri="{FF2B5EF4-FFF2-40B4-BE49-F238E27FC236}">
                <a16:creationId xmlns:a16="http://schemas.microsoft.com/office/drawing/2014/main" id="{D919A160-B1AF-4A4D-1319-57979A7CC2FC}"/>
              </a:ext>
            </a:extLst>
          </p:cNvPr>
          <p:cNvCxnSpPr>
            <a:cxnSpLocks/>
          </p:cNvCxnSpPr>
          <p:nvPr/>
        </p:nvCxnSpPr>
        <p:spPr>
          <a:xfrm flipH="1" flipV="1">
            <a:off x="9394371" y="3821181"/>
            <a:ext cx="729343" cy="76689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8089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0AB3-D2FE-DC86-667E-75BC6A6A512A}"/>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A55A627C-D2F5-A3CC-84BF-99C3895F325C}"/>
              </a:ext>
            </a:extLst>
          </p:cNvPr>
          <p:cNvSpPr txBox="1">
            <a:spLocks/>
          </p:cNvSpPr>
          <p:nvPr/>
        </p:nvSpPr>
        <p:spPr>
          <a:xfrm>
            <a:off x="210457" y="6328347"/>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6C1411D5-57F4-B119-9D71-815C0F7E3F71}"/>
              </a:ext>
            </a:extLst>
          </p:cNvPr>
          <p:cNvSpPr txBox="1">
            <a:spLocks/>
          </p:cNvSpPr>
          <p:nvPr/>
        </p:nvSpPr>
        <p:spPr>
          <a:xfrm>
            <a:off x="5716805" y="6335486"/>
            <a:ext cx="564251"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11</a:t>
            </a:r>
          </a:p>
        </p:txBody>
      </p:sp>
      <p:sp>
        <p:nvSpPr>
          <p:cNvPr id="4" name="CuadroTexto 3">
            <a:extLst>
              <a:ext uri="{FF2B5EF4-FFF2-40B4-BE49-F238E27FC236}">
                <a16:creationId xmlns:a16="http://schemas.microsoft.com/office/drawing/2014/main" id="{D2831557-66BD-E624-53A9-E654500F4D10}"/>
              </a:ext>
            </a:extLst>
          </p:cNvPr>
          <p:cNvSpPr txBox="1"/>
          <p:nvPr/>
        </p:nvSpPr>
        <p:spPr>
          <a:xfrm>
            <a:off x="197753" y="76490"/>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6</a:t>
            </a:r>
            <a:endParaRPr lang="es-MX" sz="3000" dirty="0">
              <a:solidFill>
                <a:schemeClr val="bg1"/>
              </a:solidFill>
            </a:endParaRPr>
          </a:p>
        </p:txBody>
      </p:sp>
      <p:grpSp>
        <p:nvGrpSpPr>
          <p:cNvPr id="5" name="Grupo 4">
            <a:extLst>
              <a:ext uri="{FF2B5EF4-FFF2-40B4-BE49-F238E27FC236}">
                <a16:creationId xmlns:a16="http://schemas.microsoft.com/office/drawing/2014/main" id="{6B31DB38-C617-E766-9466-57E481CF8822}"/>
              </a:ext>
            </a:extLst>
          </p:cNvPr>
          <p:cNvGrpSpPr/>
          <p:nvPr/>
        </p:nvGrpSpPr>
        <p:grpSpPr>
          <a:xfrm>
            <a:off x="235041" y="866209"/>
            <a:ext cx="11751945" cy="5189695"/>
            <a:chOff x="0" y="346297"/>
            <a:chExt cx="9787890" cy="4308253"/>
          </a:xfrm>
        </p:grpSpPr>
        <p:grpSp>
          <p:nvGrpSpPr>
            <p:cNvPr id="6" name="Grupo 5">
              <a:extLst>
                <a:ext uri="{FF2B5EF4-FFF2-40B4-BE49-F238E27FC236}">
                  <a16:creationId xmlns:a16="http://schemas.microsoft.com/office/drawing/2014/main" id="{8CE5DD5D-77EB-5A10-CC72-E0DEE9307144}"/>
                </a:ext>
              </a:extLst>
            </p:cNvPr>
            <p:cNvGrpSpPr/>
            <p:nvPr/>
          </p:nvGrpSpPr>
          <p:grpSpPr>
            <a:xfrm>
              <a:off x="0" y="346297"/>
              <a:ext cx="9787890" cy="4308253"/>
              <a:chOff x="48867" y="351777"/>
              <a:chExt cx="9864090" cy="4376433"/>
            </a:xfrm>
          </p:grpSpPr>
          <p:pic>
            <p:nvPicPr>
              <p:cNvPr id="8" name="Imagen 7" descr="Interfaz de usuario gráfica, Aplicación&#10;&#10;El contenido generado por IA puede ser incorrecto.">
                <a:extLst>
                  <a:ext uri="{FF2B5EF4-FFF2-40B4-BE49-F238E27FC236}">
                    <a16:creationId xmlns:a16="http://schemas.microsoft.com/office/drawing/2014/main" id="{A0D0212C-9924-618D-7090-FABEC6D2DBCC}"/>
                  </a:ext>
                </a:extLst>
              </p:cNvPr>
              <p:cNvPicPr>
                <a:picLocks noChangeAspect="1"/>
              </p:cNvPicPr>
              <p:nvPr/>
            </p:nvPicPr>
            <p:blipFill>
              <a:blip r:embed="rId2">
                <a:extLst>
                  <a:ext uri="{28A0092B-C50C-407E-A947-70E740481C1C}">
                    <a14:useLocalDpi xmlns:a14="http://schemas.microsoft.com/office/drawing/2010/main" val="0"/>
                  </a:ext>
                </a:extLst>
              </a:blip>
              <a:srcRect t="7440"/>
              <a:stretch/>
            </p:blipFill>
            <p:spPr>
              <a:xfrm>
                <a:off x="48867" y="351777"/>
                <a:ext cx="9864090" cy="4376433"/>
              </a:xfrm>
              <a:prstGeom prst="rect">
                <a:avLst/>
              </a:prstGeom>
            </p:spPr>
          </p:pic>
          <p:sp>
            <p:nvSpPr>
              <p:cNvPr id="9" name="Rectángulo 8">
                <a:extLst>
                  <a:ext uri="{FF2B5EF4-FFF2-40B4-BE49-F238E27FC236}">
                    <a16:creationId xmlns:a16="http://schemas.microsoft.com/office/drawing/2014/main" id="{6DFCC7C9-ED34-21A0-370E-CD942D7D84E6}"/>
                  </a:ext>
                </a:extLst>
              </p:cNvPr>
              <p:cNvSpPr/>
              <p:nvPr/>
            </p:nvSpPr>
            <p:spPr>
              <a:xfrm>
                <a:off x="7481724" y="2469968"/>
                <a:ext cx="1212273" cy="6611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7" name="Rectángulo 6">
              <a:extLst>
                <a:ext uri="{FF2B5EF4-FFF2-40B4-BE49-F238E27FC236}">
                  <a16:creationId xmlns:a16="http://schemas.microsoft.com/office/drawing/2014/main" id="{C9FE898B-4D45-1E16-C2D1-2140172EC351}"/>
                </a:ext>
              </a:extLst>
            </p:cNvPr>
            <p:cNvSpPr/>
            <p:nvPr/>
          </p:nvSpPr>
          <p:spPr>
            <a:xfrm>
              <a:off x="2175164" y="4156363"/>
              <a:ext cx="450273" cy="3948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10" name="CuadroTexto 9">
            <a:extLst>
              <a:ext uri="{FF2B5EF4-FFF2-40B4-BE49-F238E27FC236}">
                <a16:creationId xmlns:a16="http://schemas.microsoft.com/office/drawing/2014/main" id="{AC733556-7EEE-0BC9-D86B-5173F37B2DC2}"/>
              </a:ext>
            </a:extLst>
          </p:cNvPr>
          <p:cNvSpPr txBox="1"/>
          <p:nvPr/>
        </p:nvSpPr>
        <p:spPr>
          <a:xfrm>
            <a:off x="7193182" y="4616649"/>
            <a:ext cx="4693549" cy="2153923"/>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Llenar los campos “Cantidad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de cada línea de productos (recordar que el sistema no aceptará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cantidades mayores a las solicitadas en la OC o mostrará un mensaje de error y no permitirá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1" name="Conector recto de flecha 10">
            <a:extLst>
              <a:ext uri="{FF2B5EF4-FFF2-40B4-BE49-F238E27FC236}">
                <a16:creationId xmlns:a16="http://schemas.microsoft.com/office/drawing/2014/main" id="{18DB34F4-B047-8E15-2B07-93D6AAC90A86}"/>
              </a:ext>
            </a:extLst>
          </p:cNvPr>
          <p:cNvCxnSpPr>
            <a:cxnSpLocks/>
          </p:cNvCxnSpPr>
          <p:nvPr/>
        </p:nvCxnSpPr>
        <p:spPr>
          <a:xfrm flipH="1" flipV="1">
            <a:off x="10058400" y="3657600"/>
            <a:ext cx="293075" cy="944018"/>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cxnSp>
        <p:nvCxnSpPr>
          <p:cNvPr id="12" name="Conector recto de flecha 11">
            <a:extLst>
              <a:ext uri="{FF2B5EF4-FFF2-40B4-BE49-F238E27FC236}">
                <a16:creationId xmlns:a16="http://schemas.microsoft.com/office/drawing/2014/main" id="{5972B8D8-73E7-62C6-51A7-7B298A3E75F6}"/>
              </a:ext>
            </a:extLst>
          </p:cNvPr>
          <p:cNvCxnSpPr>
            <a:cxnSpLocks/>
          </p:cNvCxnSpPr>
          <p:nvPr/>
        </p:nvCxnSpPr>
        <p:spPr>
          <a:xfrm flipV="1">
            <a:off x="2138176" y="5693611"/>
            <a:ext cx="688104" cy="409334"/>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3" name="CuadroTexto 12">
            <a:extLst>
              <a:ext uri="{FF2B5EF4-FFF2-40B4-BE49-F238E27FC236}">
                <a16:creationId xmlns:a16="http://schemas.microsoft.com/office/drawing/2014/main" id="{E9DE878C-D1DE-A4FF-81CB-A0FD34E64DD7}"/>
              </a:ext>
            </a:extLst>
          </p:cNvPr>
          <p:cNvSpPr txBox="1"/>
          <p:nvPr/>
        </p:nvSpPr>
        <p:spPr>
          <a:xfrm>
            <a:off x="305269" y="5359877"/>
            <a:ext cx="1713255"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“Guardar”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127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0A65B-E247-E522-1890-3C5BEF78F75C}"/>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B9C107D4-2C16-1B0D-F720-6E3BA88D776D}"/>
              </a:ext>
            </a:extLst>
          </p:cNvPr>
          <p:cNvSpPr txBox="1">
            <a:spLocks/>
          </p:cNvSpPr>
          <p:nvPr/>
        </p:nvSpPr>
        <p:spPr>
          <a:xfrm>
            <a:off x="210457" y="6328347"/>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7447DD0D-5EDD-59C0-F282-85A32556C009}"/>
              </a:ext>
            </a:extLst>
          </p:cNvPr>
          <p:cNvSpPr txBox="1">
            <a:spLocks/>
          </p:cNvSpPr>
          <p:nvPr/>
        </p:nvSpPr>
        <p:spPr>
          <a:xfrm>
            <a:off x="5716805" y="6335486"/>
            <a:ext cx="564251"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11</a:t>
            </a:r>
          </a:p>
        </p:txBody>
      </p:sp>
      <p:sp>
        <p:nvSpPr>
          <p:cNvPr id="14" name="CuadroTexto 13">
            <a:extLst>
              <a:ext uri="{FF2B5EF4-FFF2-40B4-BE49-F238E27FC236}">
                <a16:creationId xmlns:a16="http://schemas.microsoft.com/office/drawing/2014/main" id="{73236DAB-9C5D-D9AA-9C4D-47B275E42049}"/>
              </a:ext>
            </a:extLst>
          </p:cNvPr>
          <p:cNvSpPr txBox="1"/>
          <p:nvPr/>
        </p:nvSpPr>
        <p:spPr>
          <a:xfrm>
            <a:off x="210457" y="91663"/>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7</a:t>
            </a:r>
            <a:endParaRPr lang="es-MX" sz="3000" dirty="0">
              <a:solidFill>
                <a:schemeClr val="bg1"/>
              </a:solidFill>
            </a:endParaRPr>
          </a:p>
        </p:txBody>
      </p:sp>
      <p:grpSp>
        <p:nvGrpSpPr>
          <p:cNvPr id="15" name="Grupo 14">
            <a:extLst>
              <a:ext uri="{FF2B5EF4-FFF2-40B4-BE49-F238E27FC236}">
                <a16:creationId xmlns:a16="http://schemas.microsoft.com/office/drawing/2014/main" id="{94A0FB21-EE6F-3954-2B4B-530417674318}"/>
              </a:ext>
            </a:extLst>
          </p:cNvPr>
          <p:cNvGrpSpPr/>
          <p:nvPr/>
        </p:nvGrpSpPr>
        <p:grpSpPr>
          <a:xfrm>
            <a:off x="210456" y="957943"/>
            <a:ext cx="11723915" cy="5377543"/>
            <a:chOff x="0" y="309636"/>
            <a:chExt cx="9144000" cy="4232519"/>
          </a:xfrm>
        </p:grpSpPr>
        <p:pic>
          <p:nvPicPr>
            <p:cNvPr id="16" name="Imagen 15">
              <a:extLst>
                <a:ext uri="{FF2B5EF4-FFF2-40B4-BE49-F238E27FC236}">
                  <a16:creationId xmlns:a16="http://schemas.microsoft.com/office/drawing/2014/main" id="{984D83CA-1B6B-86EA-4E90-7E90DA7ACF0F}"/>
                </a:ext>
              </a:extLst>
            </p:cNvPr>
            <p:cNvPicPr>
              <a:picLocks noChangeAspect="1"/>
            </p:cNvPicPr>
            <p:nvPr/>
          </p:nvPicPr>
          <p:blipFill>
            <a:blip r:embed="rId2">
              <a:extLst>
                <a:ext uri="{28A0092B-C50C-407E-A947-70E740481C1C}">
                  <a14:useLocalDpi xmlns:a14="http://schemas.microsoft.com/office/drawing/2010/main" val="0"/>
                </a:ext>
              </a:extLst>
            </a:blip>
            <a:srcRect t="6817"/>
            <a:stretch/>
          </p:blipFill>
          <p:spPr>
            <a:xfrm>
              <a:off x="0" y="309636"/>
              <a:ext cx="9144000" cy="4232519"/>
            </a:xfrm>
            <a:prstGeom prst="rect">
              <a:avLst/>
            </a:prstGeom>
          </p:spPr>
        </p:pic>
        <p:sp>
          <p:nvSpPr>
            <p:cNvPr id="17" name="Rectángulo 16">
              <a:extLst>
                <a:ext uri="{FF2B5EF4-FFF2-40B4-BE49-F238E27FC236}">
                  <a16:creationId xmlns:a16="http://schemas.microsoft.com/office/drawing/2014/main" id="{A686C5E2-4E6B-6D1B-F887-20412D0F1273}"/>
                </a:ext>
              </a:extLst>
            </p:cNvPr>
            <p:cNvSpPr/>
            <p:nvPr/>
          </p:nvSpPr>
          <p:spPr>
            <a:xfrm>
              <a:off x="180109" y="845127"/>
              <a:ext cx="2812473" cy="4017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sp>
          <p:nvSpPr>
            <p:cNvPr id="18" name="Rectángulo 17">
              <a:extLst>
                <a:ext uri="{FF2B5EF4-FFF2-40B4-BE49-F238E27FC236}">
                  <a16:creationId xmlns:a16="http://schemas.microsoft.com/office/drawing/2014/main" id="{94CB5019-4F62-76D3-843B-9FC9F129E42A}"/>
                </a:ext>
              </a:extLst>
            </p:cNvPr>
            <p:cNvSpPr/>
            <p:nvPr/>
          </p:nvSpPr>
          <p:spPr>
            <a:xfrm>
              <a:off x="748145" y="1288473"/>
              <a:ext cx="4821382" cy="2133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p>
          </p:txBody>
        </p:sp>
      </p:grpSp>
      <p:sp>
        <p:nvSpPr>
          <p:cNvPr id="19" name="Rectangle 1">
            <a:extLst>
              <a:ext uri="{FF2B5EF4-FFF2-40B4-BE49-F238E27FC236}">
                <a16:creationId xmlns:a16="http://schemas.microsoft.com/office/drawing/2014/main" id="{9BADF863-129D-DA1F-A924-A7FC531EE48D}"/>
              </a:ext>
            </a:extLst>
          </p:cNvPr>
          <p:cNvSpPr>
            <a:spLocks noChangeArrowheads="1"/>
          </p:cNvSpPr>
          <p:nvPr/>
        </p:nvSpPr>
        <p:spPr bwMode="auto">
          <a:xfrm>
            <a:off x="8679543" y="2505476"/>
            <a:ext cx="2830286"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Se mostrará en la pantalla el documento de Recepción de mercancía, el cual se entrega al proveedor como comprobante</a:t>
            </a:r>
          </a:p>
        </p:txBody>
      </p:sp>
      <p:cxnSp>
        <p:nvCxnSpPr>
          <p:cNvPr id="20" name="Conector recto de flecha 19">
            <a:extLst>
              <a:ext uri="{FF2B5EF4-FFF2-40B4-BE49-F238E27FC236}">
                <a16:creationId xmlns:a16="http://schemas.microsoft.com/office/drawing/2014/main" id="{C957B9B0-8B04-E575-77C7-B37A3C724679}"/>
              </a:ext>
            </a:extLst>
          </p:cNvPr>
          <p:cNvCxnSpPr>
            <a:cxnSpLocks/>
          </p:cNvCxnSpPr>
          <p:nvPr/>
        </p:nvCxnSpPr>
        <p:spPr>
          <a:xfrm flipH="1">
            <a:off x="7418619" y="3382975"/>
            <a:ext cx="1167663"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728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20D3-D5D8-F8D4-2D5A-108FD75E4825}"/>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AF74B7C4-A6DC-4369-720C-D6E0376D6286}"/>
              </a:ext>
            </a:extLst>
          </p:cNvPr>
          <p:cNvSpPr txBox="1">
            <a:spLocks/>
          </p:cNvSpPr>
          <p:nvPr/>
        </p:nvSpPr>
        <p:spPr>
          <a:xfrm>
            <a:off x="1153911" y="283318"/>
            <a:ext cx="10101918" cy="45611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55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Orden de compra</a:t>
            </a:r>
          </a:p>
        </p:txBody>
      </p:sp>
      <p:sp>
        <p:nvSpPr>
          <p:cNvPr id="5" name="CuadroTexto 4">
            <a:extLst>
              <a:ext uri="{FF2B5EF4-FFF2-40B4-BE49-F238E27FC236}">
                <a16:creationId xmlns:a16="http://schemas.microsoft.com/office/drawing/2014/main" id="{23C389BB-7F25-04C7-5274-00676E08D67F}"/>
              </a:ext>
            </a:extLst>
          </p:cNvPr>
          <p:cNvSpPr txBox="1"/>
          <p:nvPr/>
        </p:nvSpPr>
        <p:spPr>
          <a:xfrm>
            <a:off x="5977058" y="5473712"/>
            <a:ext cx="5876274" cy="861774"/>
          </a:xfrm>
          <a:prstGeom prst="rect">
            <a:avLst/>
          </a:prstGeom>
          <a:noFill/>
        </p:spPr>
        <p:txBody>
          <a:bodyPr wrap="square">
            <a:spAutoFit/>
          </a:bodyPr>
          <a:lstStyle/>
          <a:p>
            <a:r>
              <a:rPr lang="es-MX" sz="5000" b="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Recepción P</a:t>
            </a:r>
            <a:r>
              <a:rPr lang="es-MX" sz="50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arcial</a:t>
            </a:r>
            <a:endParaRPr lang="es-MX" sz="5000" dirty="0"/>
          </a:p>
        </p:txBody>
      </p:sp>
      <p:sp>
        <p:nvSpPr>
          <p:cNvPr id="6" name="Subtítulo 6">
            <a:extLst>
              <a:ext uri="{FF2B5EF4-FFF2-40B4-BE49-F238E27FC236}">
                <a16:creationId xmlns:a16="http://schemas.microsoft.com/office/drawing/2014/main" id="{072954B3-406D-34F8-B85D-6A379CB94BA9}"/>
              </a:ext>
            </a:extLst>
          </p:cNvPr>
          <p:cNvSpPr txBox="1">
            <a:spLocks/>
          </p:cNvSpPr>
          <p:nvPr/>
        </p:nvSpPr>
        <p:spPr>
          <a:xfrm>
            <a:off x="230411" y="6260481"/>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7" name="Subtítulo 6">
            <a:extLst>
              <a:ext uri="{FF2B5EF4-FFF2-40B4-BE49-F238E27FC236}">
                <a16:creationId xmlns:a16="http://schemas.microsoft.com/office/drawing/2014/main" id="{5EF6D2B8-688D-5611-FB9D-7BB7C4FF2C42}"/>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5</a:t>
            </a:r>
          </a:p>
        </p:txBody>
      </p:sp>
    </p:spTree>
    <p:extLst>
      <p:ext uri="{BB962C8B-B14F-4D97-AF65-F5344CB8AC3E}">
        <p14:creationId xmlns:p14="http://schemas.microsoft.com/office/powerpoint/2010/main" val="393459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7A346-3E70-8232-2C3B-22B8F4F7873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E9F4727-0D7F-3E12-1031-A2EDFA536426}"/>
              </a:ext>
            </a:extLst>
          </p:cNvPr>
          <p:cNvSpPr txBox="1"/>
          <p:nvPr/>
        </p:nvSpPr>
        <p:spPr>
          <a:xfrm>
            <a:off x="281023" y="116584"/>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a:t>
            </a:r>
            <a:endParaRPr lang="es-MX" sz="3000" dirty="0">
              <a:solidFill>
                <a:schemeClr val="bg1"/>
              </a:solidFill>
            </a:endParaRPr>
          </a:p>
        </p:txBody>
      </p:sp>
      <p:grpSp>
        <p:nvGrpSpPr>
          <p:cNvPr id="12" name="Grupo 11">
            <a:extLst>
              <a:ext uri="{FF2B5EF4-FFF2-40B4-BE49-F238E27FC236}">
                <a16:creationId xmlns:a16="http://schemas.microsoft.com/office/drawing/2014/main" id="{99BA7205-11DC-3B49-8AE9-F9B2FB9B8C57}"/>
              </a:ext>
            </a:extLst>
          </p:cNvPr>
          <p:cNvGrpSpPr/>
          <p:nvPr/>
        </p:nvGrpSpPr>
        <p:grpSpPr>
          <a:xfrm>
            <a:off x="5542399" y="203672"/>
            <a:ext cx="6449737" cy="6058294"/>
            <a:chOff x="5333741" y="288977"/>
            <a:chExt cx="6449737" cy="5039122"/>
          </a:xfrm>
        </p:grpSpPr>
        <p:pic>
          <p:nvPicPr>
            <p:cNvPr id="4" name="Imagen 3">
              <a:extLst>
                <a:ext uri="{FF2B5EF4-FFF2-40B4-BE49-F238E27FC236}">
                  <a16:creationId xmlns:a16="http://schemas.microsoft.com/office/drawing/2014/main" id="{36F20BA7-BF29-A6CC-D342-DC49B2C3EB32}"/>
                </a:ext>
              </a:extLst>
            </p:cNvPr>
            <p:cNvPicPr>
              <a:picLocks noChangeAspect="1"/>
            </p:cNvPicPr>
            <p:nvPr/>
          </p:nvPicPr>
          <p:blipFill>
            <a:blip r:embed="rId2"/>
            <a:srcRect r="73750"/>
            <a:stretch/>
          </p:blipFill>
          <p:spPr>
            <a:xfrm>
              <a:off x="5333741" y="288977"/>
              <a:ext cx="6449737" cy="4965163"/>
            </a:xfrm>
            <a:prstGeom prst="rect">
              <a:avLst/>
            </a:prstGeom>
          </p:spPr>
        </p:pic>
        <p:sp>
          <p:nvSpPr>
            <p:cNvPr id="18" name="CuadroTexto 17">
              <a:extLst>
                <a:ext uri="{FF2B5EF4-FFF2-40B4-BE49-F238E27FC236}">
                  <a16:creationId xmlns:a16="http://schemas.microsoft.com/office/drawing/2014/main" id="{5B375399-4AFC-5C34-8B7F-A8C22F7068B6}"/>
                </a:ext>
              </a:extLst>
            </p:cNvPr>
            <p:cNvSpPr txBox="1"/>
            <p:nvPr/>
          </p:nvSpPr>
          <p:spPr>
            <a:xfrm>
              <a:off x="9645679" y="4158820"/>
              <a:ext cx="1925835" cy="1169279"/>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Seleccionar la opción “Recepción de Mercadería”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25" name="Conector recto de flecha 24">
              <a:extLst>
                <a:ext uri="{FF2B5EF4-FFF2-40B4-BE49-F238E27FC236}">
                  <a16:creationId xmlns:a16="http://schemas.microsoft.com/office/drawing/2014/main" id="{D8172D0C-2AF4-E812-23CA-63D73037FDB5}"/>
                </a:ext>
              </a:extLst>
            </p:cNvPr>
            <p:cNvCxnSpPr>
              <a:cxnSpLocks/>
            </p:cNvCxnSpPr>
            <p:nvPr/>
          </p:nvCxnSpPr>
          <p:spPr>
            <a:xfrm flipH="1" flipV="1">
              <a:off x="8763230" y="3249268"/>
              <a:ext cx="1632627" cy="74003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1" name="Rectángulo 10">
              <a:extLst>
                <a:ext uri="{FF2B5EF4-FFF2-40B4-BE49-F238E27FC236}">
                  <a16:creationId xmlns:a16="http://schemas.microsoft.com/office/drawing/2014/main" id="{9FE65873-B016-7DBE-73FA-EDD1630F47D3}"/>
                </a:ext>
              </a:extLst>
            </p:cNvPr>
            <p:cNvSpPr/>
            <p:nvPr/>
          </p:nvSpPr>
          <p:spPr>
            <a:xfrm>
              <a:off x="5431972" y="2971800"/>
              <a:ext cx="3570514"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6" name="Grupo 5">
            <a:extLst>
              <a:ext uri="{FF2B5EF4-FFF2-40B4-BE49-F238E27FC236}">
                <a16:creationId xmlns:a16="http://schemas.microsoft.com/office/drawing/2014/main" id="{C8534A60-6925-6185-877F-EDCA41330039}"/>
              </a:ext>
            </a:extLst>
          </p:cNvPr>
          <p:cNvGrpSpPr/>
          <p:nvPr/>
        </p:nvGrpSpPr>
        <p:grpSpPr>
          <a:xfrm>
            <a:off x="199864" y="841586"/>
            <a:ext cx="4881098" cy="5374801"/>
            <a:chOff x="199864" y="961332"/>
            <a:chExt cx="4881098" cy="5374801"/>
          </a:xfrm>
        </p:grpSpPr>
        <p:pic>
          <p:nvPicPr>
            <p:cNvPr id="17" name="Imagen 16">
              <a:extLst>
                <a:ext uri="{FF2B5EF4-FFF2-40B4-BE49-F238E27FC236}">
                  <a16:creationId xmlns:a16="http://schemas.microsoft.com/office/drawing/2014/main" id="{71B794F9-3DF1-AA0D-44DD-DC09991B5EAC}"/>
                </a:ext>
              </a:extLst>
            </p:cNvPr>
            <p:cNvPicPr>
              <a:picLocks noChangeAspect="1"/>
            </p:cNvPicPr>
            <p:nvPr/>
          </p:nvPicPr>
          <p:blipFill>
            <a:blip r:embed="rId3"/>
            <a:stretch>
              <a:fillRect/>
            </a:stretch>
          </p:blipFill>
          <p:spPr>
            <a:xfrm>
              <a:off x="199864" y="961332"/>
              <a:ext cx="4832052" cy="5374801"/>
            </a:xfrm>
            <a:prstGeom prst="rect">
              <a:avLst/>
            </a:prstGeom>
          </p:spPr>
        </p:pic>
        <p:sp>
          <p:nvSpPr>
            <p:cNvPr id="21" name="CuadroTexto 20">
              <a:extLst>
                <a:ext uri="{FF2B5EF4-FFF2-40B4-BE49-F238E27FC236}">
                  <a16:creationId xmlns:a16="http://schemas.microsoft.com/office/drawing/2014/main" id="{40589691-8C21-A3A1-E6F0-D4CB81091221}"/>
                </a:ext>
              </a:extLst>
            </p:cNvPr>
            <p:cNvSpPr txBox="1"/>
            <p:nvPr/>
          </p:nvSpPr>
          <p:spPr>
            <a:xfrm>
              <a:off x="2005575" y="2640216"/>
              <a:ext cx="3075387" cy="1071062"/>
            </a:xfrm>
            <a:prstGeom prst="rect">
              <a:avLst/>
            </a:prstGeom>
            <a:solidFill>
              <a:schemeClr val="tx1"/>
            </a:solidFill>
          </p:spPr>
          <p:txBody>
            <a:bodyPr wrap="square">
              <a:spAutoFit/>
            </a:bodyPr>
            <a:lstStyle/>
            <a:p>
              <a:pPr marL="342900" indent="-342900">
                <a:lnSpc>
                  <a:spcPct val="107000"/>
                </a:lnSpc>
                <a:spcAft>
                  <a:spcPts val="800"/>
                </a:spcAft>
                <a:buAutoNum type="arabicPeriod"/>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Ingresar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All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Retail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t>
              </a:r>
            </a:p>
            <a:p>
              <a:pPr marL="342900" indent="-342900">
                <a:lnSpc>
                  <a:spcPct val="107000"/>
                </a:lnSpc>
                <a:spcAft>
                  <a:spcPts val="800"/>
                </a:spcAft>
                <a:buAutoNum type="arabicPeriod"/>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Hacer clic en “Compras”</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2" name="Rectángulo 21">
              <a:extLst>
                <a:ext uri="{FF2B5EF4-FFF2-40B4-BE49-F238E27FC236}">
                  <a16:creationId xmlns:a16="http://schemas.microsoft.com/office/drawing/2014/main" id="{C0A0AF6C-CF9B-07CB-0677-FFAE7E3AFC86}"/>
                </a:ext>
              </a:extLst>
            </p:cNvPr>
            <p:cNvSpPr/>
            <p:nvPr/>
          </p:nvSpPr>
          <p:spPr>
            <a:xfrm>
              <a:off x="248365" y="3919119"/>
              <a:ext cx="1112349" cy="4401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4" name="Conector recto de flecha 23">
              <a:extLst>
                <a:ext uri="{FF2B5EF4-FFF2-40B4-BE49-F238E27FC236}">
                  <a16:creationId xmlns:a16="http://schemas.microsoft.com/office/drawing/2014/main" id="{6B3CD932-6892-2502-D5F6-3B5B9E9DF331}"/>
                </a:ext>
              </a:extLst>
            </p:cNvPr>
            <p:cNvCxnSpPr/>
            <p:nvPr/>
          </p:nvCxnSpPr>
          <p:spPr>
            <a:xfrm flipH="1">
              <a:off x="1458945" y="3316147"/>
              <a:ext cx="473070" cy="79026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
        <p:nvSpPr>
          <p:cNvPr id="2" name="Subtítulo 6">
            <a:extLst>
              <a:ext uri="{FF2B5EF4-FFF2-40B4-BE49-F238E27FC236}">
                <a16:creationId xmlns:a16="http://schemas.microsoft.com/office/drawing/2014/main" id="{7E6C1A95-9AB3-7BF4-0F74-55D8B257740C}"/>
              </a:ext>
            </a:extLst>
          </p:cNvPr>
          <p:cNvSpPr txBox="1">
            <a:spLocks/>
          </p:cNvSpPr>
          <p:nvPr/>
        </p:nvSpPr>
        <p:spPr>
          <a:xfrm>
            <a:off x="197753" y="626196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5" name="Subtítulo 6">
            <a:extLst>
              <a:ext uri="{FF2B5EF4-FFF2-40B4-BE49-F238E27FC236}">
                <a16:creationId xmlns:a16="http://schemas.microsoft.com/office/drawing/2014/main" id="{F251FD38-7181-594E-0137-2EB5A60CD389}"/>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1</a:t>
            </a:r>
          </a:p>
        </p:txBody>
      </p:sp>
    </p:spTree>
    <p:extLst>
      <p:ext uri="{BB962C8B-B14F-4D97-AF65-F5344CB8AC3E}">
        <p14:creationId xmlns:p14="http://schemas.microsoft.com/office/powerpoint/2010/main" val="248251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0DBDB-C798-3C3C-F66A-C4449AA521A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719B203-0265-05E3-B4BE-2D241A619C10}"/>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2</a:t>
            </a:r>
            <a:endParaRPr lang="es-MX" sz="3000" dirty="0">
              <a:solidFill>
                <a:schemeClr val="bg1"/>
              </a:solidFill>
            </a:endParaRPr>
          </a:p>
        </p:txBody>
      </p:sp>
      <p:pic>
        <p:nvPicPr>
          <p:cNvPr id="7" name="Imagen 6">
            <a:extLst>
              <a:ext uri="{FF2B5EF4-FFF2-40B4-BE49-F238E27FC236}">
                <a16:creationId xmlns:a16="http://schemas.microsoft.com/office/drawing/2014/main" id="{A1E0E517-DFF0-C05D-3106-4C06110EDDBD}"/>
              </a:ext>
            </a:extLst>
          </p:cNvPr>
          <p:cNvPicPr>
            <a:picLocks noChangeAspect="1"/>
          </p:cNvPicPr>
          <p:nvPr/>
        </p:nvPicPr>
        <p:blipFill>
          <a:blip r:embed="rId3"/>
          <a:stretch>
            <a:fillRect/>
          </a:stretch>
        </p:blipFill>
        <p:spPr>
          <a:xfrm>
            <a:off x="209550" y="961332"/>
            <a:ext cx="11772900" cy="5343166"/>
          </a:xfrm>
          <a:prstGeom prst="rect">
            <a:avLst/>
          </a:prstGeom>
        </p:spPr>
      </p:pic>
      <p:cxnSp>
        <p:nvCxnSpPr>
          <p:cNvPr id="11" name="Conector recto de flecha 10">
            <a:extLst>
              <a:ext uri="{FF2B5EF4-FFF2-40B4-BE49-F238E27FC236}">
                <a16:creationId xmlns:a16="http://schemas.microsoft.com/office/drawing/2014/main" id="{5EAA943F-C270-57B1-58B6-702CF924D25E}"/>
              </a:ext>
            </a:extLst>
          </p:cNvPr>
          <p:cNvCxnSpPr>
            <a:cxnSpLocks/>
          </p:cNvCxnSpPr>
          <p:nvPr/>
        </p:nvCxnSpPr>
        <p:spPr>
          <a:xfrm flipH="1" flipV="1">
            <a:off x="1119541" y="3974555"/>
            <a:ext cx="808579" cy="112333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ángulo 3">
            <a:extLst>
              <a:ext uri="{FF2B5EF4-FFF2-40B4-BE49-F238E27FC236}">
                <a16:creationId xmlns:a16="http://schemas.microsoft.com/office/drawing/2014/main" id="{F0BFFCFC-8AC0-780B-BDD3-84755BE797C0}"/>
              </a:ext>
            </a:extLst>
          </p:cNvPr>
          <p:cNvSpPr/>
          <p:nvPr/>
        </p:nvSpPr>
        <p:spPr>
          <a:xfrm>
            <a:off x="534785" y="2755705"/>
            <a:ext cx="997106" cy="28302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ln w="101600">
                <a:solidFill>
                  <a:schemeClr val="tx1"/>
                </a:solidFill>
              </a:ln>
            </a:endParaRPr>
          </a:p>
        </p:txBody>
      </p:sp>
      <p:cxnSp>
        <p:nvCxnSpPr>
          <p:cNvPr id="6" name="Conector recto de flecha 5">
            <a:extLst>
              <a:ext uri="{FF2B5EF4-FFF2-40B4-BE49-F238E27FC236}">
                <a16:creationId xmlns:a16="http://schemas.microsoft.com/office/drawing/2014/main" id="{351F16E1-B187-3CEB-EA7D-FB069F41276B}"/>
              </a:ext>
            </a:extLst>
          </p:cNvPr>
          <p:cNvCxnSpPr>
            <a:cxnSpLocks/>
          </p:cNvCxnSpPr>
          <p:nvPr/>
        </p:nvCxnSpPr>
        <p:spPr>
          <a:xfrm flipH="1">
            <a:off x="1633918" y="2147785"/>
            <a:ext cx="1595535" cy="74943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Rectángulo 8">
            <a:extLst>
              <a:ext uri="{FF2B5EF4-FFF2-40B4-BE49-F238E27FC236}">
                <a16:creationId xmlns:a16="http://schemas.microsoft.com/office/drawing/2014/main" id="{463BCC62-4B91-0796-6EEA-43C70A9A1063}"/>
              </a:ext>
            </a:extLst>
          </p:cNvPr>
          <p:cNvSpPr/>
          <p:nvPr/>
        </p:nvSpPr>
        <p:spPr>
          <a:xfrm>
            <a:off x="534786" y="3677752"/>
            <a:ext cx="727958" cy="4588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CuadroTexto 44">
            <a:extLst>
              <a:ext uri="{FF2B5EF4-FFF2-40B4-BE49-F238E27FC236}">
                <a16:creationId xmlns:a16="http://schemas.microsoft.com/office/drawing/2014/main" id="{5DD072BB-5DF0-7C9D-E0F2-8D17C7E9ED04}"/>
              </a:ext>
            </a:extLst>
          </p:cNvPr>
          <p:cNvSpPr txBox="1"/>
          <p:nvPr/>
        </p:nvSpPr>
        <p:spPr>
          <a:xfrm>
            <a:off x="3374800" y="1663550"/>
            <a:ext cx="2090848" cy="968470"/>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eleccionar la opción “Órden de compra” </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CuadroTexto 9">
            <a:extLst>
              <a:ext uri="{FF2B5EF4-FFF2-40B4-BE49-F238E27FC236}">
                <a16:creationId xmlns:a16="http://schemas.microsoft.com/office/drawing/2014/main" id="{C74B26F1-3640-96AC-C906-AAB38F6C168D}"/>
              </a:ext>
            </a:extLst>
          </p:cNvPr>
          <p:cNvSpPr txBox="1"/>
          <p:nvPr/>
        </p:nvSpPr>
        <p:spPr>
          <a:xfrm>
            <a:off x="820919" y="5304722"/>
            <a:ext cx="2381523" cy="672107"/>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2.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5611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9D26D-0425-1076-C25F-41875BF3AF1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D35D776-9AE4-EF16-5581-FEF22FA4EA22}"/>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3</a:t>
            </a:r>
            <a:endParaRPr lang="es-MX" sz="3000" dirty="0">
              <a:solidFill>
                <a:schemeClr val="bg1"/>
              </a:solidFill>
            </a:endParaRPr>
          </a:p>
        </p:txBody>
      </p:sp>
      <p:pic>
        <p:nvPicPr>
          <p:cNvPr id="4" name="Imagen 3">
            <a:extLst>
              <a:ext uri="{FF2B5EF4-FFF2-40B4-BE49-F238E27FC236}">
                <a16:creationId xmlns:a16="http://schemas.microsoft.com/office/drawing/2014/main" id="{00C476D0-62A4-D716-FAB6-AC436B0153F1}"/>
              </a:ext>
            </a:extLst>
          </p:cNvPr>
          <p:cNvPicPr>
            <a:picLocks noChangeAspect="1"/>
          </p:cNvPicPr>
          <p:nvPr/>
        </p:nvPicPr>
        <p:blipFill>
          <a:blip r:embed="rId2"/>
          <a:stretch>
            <a:fillRect/>
          </a:stretch>
        </p:blipFill>
        <p:spPr>
          <a:xfrm>
            <a:off x="172550" y="961333"/>
            <a:ext cx="11812621" cy="5383691"/>
          </a:xfrm>
          <a:prstGeom prst="rect">
            <a:avLst/>
          </a:prstGeom>
        </p:spPr>
      </p:pic>
      <p:sp>
        <p:nvSpPr>
          <p:cNvPr id="5" name="CuadroTexto 4">
            <a:extLst>
              <a:ext uri="{FF2B5EF4-FFF2-40B4-BE49-F238E27FC236}">
                <a16:creationId xmlns:a16="http://schemas.microsoft.com/office/drawing/2014/main" id="{0F410E86-7AEE-4C0D-144A-5C67E844CA8B}"/>
              </a:ext>
            </a:extLst>
          </p:cNvPr>
          <p:cNvSpPr txBox="1"/>
          <p:nvPr/>
        </p:nvSpPr>
        <p:spPr>
          <a:xfrm>
            <a:off x="2649954" y="3309257"/>
            <a:ext cx="2862575" cy="1264833"/>
          </a:xfrm>
          <a:prstGeom prst="rect">
            <a:avLst/>
          </a:prstGeom>
          <a:solidFill>
            <a:schemeClr val="tx1"/>
          </a:solidFill>
        </p:spPr>
        <p:txBody>
          <a:bodyPr wrap="square">
            <a:spAutoFit/>
          </a:bodyPr>
          <a:lstStyle/>
          <a:p>
            <a:pPr>
              <a:lnSpc>
                <a:spcPct val="107000"/>
              </a:lnSpc>
              <a:spcAft>
                <a:spcPts val="800"/>
              </a:spcAft>
              <a:tabLst>
                <a:tab pos="698246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Buscar las Órdenes pendientes por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haciendo clic el botón de la lupa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6" name="Conector recto de flecha 5">
            <a:extLst>
              <a:ext uri="{FF2B5EF4-FFF2-40B4-BE49-F238E27FC236}">
                <a16:creationId xmlns:a16="http://schemas.microsoft.com/office/drawing/2014/main" id="{ED8D1669-33FB-2DF6-F2A7-74F0464D58D7}"/>
              </a:ext>
            </a:extLst>
          </p:cNvPr>
          <p:cNvCxnSpPr>
            <a:cxnSpLocks/>
          </p:cNvCxnSpPr>
          <p:nvPr/>
        </p:nvCxnSpPr>
        <p:spPr>
          <a:xfrm flipH="1" flipV="1">
            <a:off x="957943" y="2253343"/>
            <a:ext cx="1598026" cy="154240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ángulo 6">
            <a:extLst>
              <a:ext uri="{FF2B5EF4-FFF2-40B4-BE49-F238E27FC236}">
                <a16:creationId xmlns:a16="http://schemas.microsoft.com/office/drawing/2014/main" id="{994DF921-A59E-D84D-6B73-557C22105415}"/>
              </a:ext>
            </a:extLst>
          </p:cNvPr>
          <p:cNvSpPr/>
          <p:nvPr/>
        </p:nvSpPr>
        <p:spPr>
          <a:xfrm>
            <a:off x="566061" y="1872342"/>
            <a:ext cx="500739" cy="3810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76200">
                <a:solidFill>
                  <a:schemeClr val="tx1"/>
                </a:solidFill>
              </a:ln>
            </a:endParaRPr>
          </a:p>
        </p:txBody>
      </p:sp>
    </p:spTree>
    <p:extLst>
      <p:ext uri="{BB962C8B-B14F-4D97-AF65-F5344CB8AC3E}">
        <p14:creationId xmlns:p14="http://schemas.microsoft.com/office/powerpoint/2010/main" val="2501856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9382E-0C94-63EF-E03D-1782634CC97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5ADE753-5939-AD63-C7A2-A87B5D560D77}"/>
              </a:ext>
            </a:extLst>
          </p:cNvPr>
          <p:cNvSpPr txBox="1"/>
          <p:nvPr/>
        </p:nvSpPr>
        <p:spPr>
          <a:xfrm>
            <a:off x="315685" y="73040"/>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4</a:t>
            </a:r>
            <a:endParaRPr lang="es-MX" sz="3000" dirty="0">
              <a:solidFill>
                <a:schemeClr val="bg1"/>
              </a:solidFill>
            </a:endParaRPr>
          </a:p>
        </p:txBody>
      </p:sp>
      <p:pic>
        <p:nvPicPr>
          <p:cNvPr id="5" name="Imagen 4">
            <a:extLst>
              <a:ext uri="{FF2B5EF4-FFF2-40B4-BE49-F238E27FC236}">
                <a16:creationId xmlns:a16="http://schemas.microsoft.com/office/drawing/2014/main" id="{67CDC407-4C07-D9EF-243A-C8DEB143EECC}"/>
              </a:ext>
            </a:extLst>
          </p:cNvPr>
          <p:cNvPicPr>
            <a:picLocks noChangeAspect="1"/>
          </p:cNvPicPr>
          <p:nvPr/>
        </p:nvPicPr>
        <p:blipFill>
          <a:blip r:embed="rId2"/>
          <a:stretch>
            <a:fillRect/>
          </a:stretch>
        </p:blipFill>
        <p:spPr>
          <a:xfrm>
            <a:off x="162766" y="863758"/>
            <a:ext cx="11842619" cy="5667671"/>
          </a:xfrm>
          <a:prstGeom prst="rect">
            <a:avLst/>
          </a:prstGeom>
        </p:spPr>
      </p:pic>
      <p:sp>
        <p:nvSpPr>
          <p:cNvPr id="9" name="CuadroTexto 8">
            <a:extLst>
              <a:ext uri="{FF2B5EF4-FFF2-40B4-BE49-F238E27FC236}">
                <a16:creationId xmlns:a16="http://schemas.microsoft.com/office/drawing/2014/main" id="{EB76CAB1-C224-6740-439E-5DD563FA9F19}"/>
              </a:ext>
            </a:extLst>
          </p:cNvPr>
          <p:cNvSpPr txBox="1"/>
          <p:nvPr/>
        </p:nvSpPr>
        <p:spPr>
          <a:xfrm>
            <a:off x="7296045" y="3250772"/>
            <a:ext cx="2760251"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Seleccionar la Órden de compra que se va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0" name="Conector recto de flecha 9">
            <a:extLst>
              <a:ext uri="{FF2B5EF4-FFF2-40B4-BE49-F238E27FC236}">
                <a16:creationId xmlns:a16="http://schemas.microsoft.com/office/drawing/2014/main" id="{FA21AD93-6EDE-6159-7230-7661219B80D3}"/>
              </a:ext>
            </a:extLst>
          </p:cNvPr>
          <p:cNvCxnSpPr>
            <a:cxnSpLocks/>
          </p:cNvCxnSpPr>
          <p:nvPr/>
        </p:nvCxnSpPr>
        <p:spPr>
          <a:xfrm flipH="1">
            <a:off x="6149684" y="3697593"/>
            <a:ext cx="983615" cy="748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CuadroTexto 10">
            <a:extLst>
              <a:ext uri="{FF2B5EF4-FFF2-40B4-BE49-F238E27FC236}">
                <a16:creationId xmlns:a16="http://schemas.microsoft.com/office/drawing/2014/main" id="{1D0B5157-458C-BD8B-D7BD-5DBD5D1C9E4D}"/>
              </a:ext>
            </a:extLst>
          </p:cNvPr>
          <p:cNvSpPr txBox="1"/>
          <p:nvPr/>
        </p:nvSpPr>
        <p:spPr>
          <a:xfrm>
            <a:off x="1398816" y="5723122"/>
            <a:ext cx="1921326" cy="923330"/>
          </a:xfrm>
          <a:prstGeom prst="rect">
            <a:avLst/>
          </a:prstGeom>
          <a:solidFill>
            <a:schemeClr val="tx1"/>
          </a:solidFill>
        </p:spPr>
        <p:txBody>
          <a:bodyPr wrap="square">
            <a:spAutoFit/>
          </a:bodyPr>
          <a:lstStyle/>
          <a:p>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Hacer </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clic en el botón “Seleccionar”</a:t>
            </a:r>
            <a:endParaRPr lang="es-MX" dirty="0"/>
          </a:p>
        </p:txBody>
      </p:sp>
      <p:cxnSp>
        <p:nvCxnSpPr>
          <p:cNvPr id="12" name="Conector recto de flecha 11">
            <a:extLst>
              <a:ext uri="{FF2B5EF4-FFF2-40B4-BE49-F238E27FC236}">
                <a16:creationId xmlns:a16="http://schemas.microsoft.com/office/drawing/2014/main" id="{427F15A5-F38A-0AF1-1A23-8353951D140E}"/>
              </a:ext>
            </a:extLst>
          </p:cNvPr>
          <p:cNvCxnSpPr>
            <a:cxnSpLocks/>
          </p:cNvCxnSpPr>
          <p:nvPr/>
        </p:nvCxnSpPr>
        <p:spPr>
          <a:xfrm flipV="1">
            <a:off x="2011695" y="5312211"/>
            <a:ext cx="0" cy="38913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Rectángulo 14">
            <a:extLst>
              <a:ext uri="{FF2B5EF4-FFF2-40B4-BE49-F238E27FC236}">
                <a16:creationId xmlns:a16="http://schemas.microsoft.com/office/drawing/2014/main" id="{9FC3E586-2156-F8F4-CB8F-D6A0F8F3E046}"/>
              </a:ext>
            </a:extLst>
          </p:cNvPr>
          <p:cNvSpPr/>
          <p:nvPr/>
        </p:nvSpPr>
        <p:spPr>
          <a:xfrm>
            <a:off x="1621970" y="3661790"/>
            <a:ext cx="4844143" cy="1917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79A7F543-ACAA-45C5-5014-6E7107F077E4}"/>
              </a:ext>
            </a:extLst>
          </p:cNvPr>
          <p:cNvSpPr/>
          <p:nvPr/>
        </p:nvSpPr>
        <p:spPr>
          <a:xfrm>
            <a:off x="1611083" y="5076933"/>
            <a:ext cx="707574" cy="3196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50650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B1F41-094A-4BB5-2899-5B73EC579A0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349D495-F080-DD54-AC18-D7E44D5EB3B6}"/>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5</a:t>
            </a:r>
            <a:endParaRPr lang="es-MX" sz="3000" dirty="0">
              <a:solidFill>
                <a:schemeClr val="bg1"/>
              </a:solidFill>
            </a:endParaRPr>
          </a:p>
        </p:txBody>
      </p:sp>
      <p:pic>
        <p:nvPicPr>
          <p:cNvPr id="4" name="Imagen 3">
            <a:extLst>
              <a:ext uri="{FF2B5EF4-FFF2-40B4-BE49-F238E27FC236}">
                <a16:creationId xmlns:a16="http://schemas.microsoft.com/office/drawing/2014/main" id="{11EE203C-541C-2B24-C067-1304218179A7}"/>
              </a:ext>
            </a:extLst>
          </p:cNvPr>
          <p:cNvPicPr>
            <a:picLocks noChangeAspect="1"/>
          </p:cNvPicPr>
          <p:nvPr/>
        </p:nvPicPr>
        <p:blipFill>
          <a:blip r:embed="rId2"/>
          <a:stretch>
            <a:fillRect/>
          </a:stretch>
        </p:blipFill>
        <p:spPr>
          <a:xfrm>
            <a:off x="257289" y="961332"/>
            <a:ext cx="11677421" cy="5537439"/>
          </a:xfrm>
          <a:prstGeom prst="rect">
            <a:avLst/>
          </a:prstGeom>
        </p:spPr>
      </p:pic>
      <p:cxnSp>
        <p:nvCxnSpPr>
          <p:cNvPr id="25" name="Conector recto de flecha 24">
            <a:extLst>
              <a:ext uri="{FF2B5EF4-FFF2-40B4-BE49-F238E27FC236}">
                <a16:creationId xmlns:a16="http://schemas.microsoft.com/office/drawing/2014/main" id="{34311B53-9699-0687-DDAA-C236673E92B4}"/>
              </a:ext>
            </a:extLst>
          </p:cNvPr>
          <p:cNvCxnSpPr>
            <a:cxnSpLocks/>
          </p:cNvCxnSpPr>
          <p:nvPr/>
        </p:nvCxnSpPr>
        <p:spPr>
          <a:xfrm flipH="1" flipV="1">
            <a:off x="8371114" y="3582088"/>
            <a:ext cx="627384" cy="99761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6" name="Rectángulo 5">
            <a:extLst>
              <a:ext uri="{FF2B5EF4-FFF2-40B4-BE49-F238E27FC236}">
                <a16:creationId xmlns:a16="http://schemas.microsoft.com/office/drawing/2014/main" id="{9354B300-D661-67D3-0B7B-B8CE66333E00}"/>
              </a:ext>
            </a:extLst>
          </p:cNvPr>
          <p:cNvSpPr/>
          <p:nvPr/>
        </p:nvSpPr>
        <p:spPr>
          <a:xfrm>
            <a:off x="7467600" y="3048000"/>
            <a:ext cx="1273629" cy="772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F25417AC-283F-5C21-F70E-8CF371D02F67}"/>
              </a:ext>
            </a:extLst>
          </p:cNvPr>
          <p:cNvSpPr txBox="1"/>
          <p:nvPr/>
        </p:nvSpPr>
        <p:spPr>
          <a:xfrm>
            <a:off x="6296690" y="4695819"/>
            <a:ext cx="5583590" cy="1561197"/>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Llenar los campos “Cantidad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de cada línea de productos (recordar que el sistema no aceptará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cantidades mayores a las solicitadas en la OC o mostrará un mensaje de error y no permitirá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8" name="Conector recto de flecha 7">
            <a:extLst>
              <a:ext uri="{FF2B5EF4-FFF2-40B4-BE49-F238E27FC236}">
                <a16:creationId xmlns:a16="http://schemas.microsoft.com/office/drawing/2014/main" id="{1C06E3FD-DC4C-69DE-D255-C8944F030002}"/>
              </a:ext>
            </a:extLst>
          </p:cNvPr>
          <p:cNvCxnSpPr>
            <a:cxnSpLocks/>
          </p:cNvCxnSpPr>
          <p:nvPr/>
        </p:nvCxnSpPr>
        <p:spPr>
          <a:xfrm flipV="1">
            <a:off x="2233676" y="5246914"/>
            <a:ext cx="485007" cy="80554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9" name="CuadroTexto 8">
            <a:extLst>
              <a:ext uri="{FF2B5EF4-FFF2-40B4-BE49-F238E27FC236}">
                <a16:creationId xmlns:a16="http://schemas.microsoft.com/office/drawing/2014/main" id="{E8694805-E0A7-88CD-2C1E-36B3934C9019}"/>
              </a:ext>
            </a:extLst>
          </p:cNvPr>
          <p:cNvSpPr txBox="1"/>
          <p:nvPr/>
        </p:nvSpPr>
        <p:spPr>
          <a:xfrm>
            <a:off x="388855" y="5646419"/>
            <a:ext cx="1713255"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“Guardar”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Rectángulo 11">
            <a:extLst>
              <a:ext uri="{FF2B5EF4-FFF2-40B4-BE49-F238E27FC236}">
                <a16:creationId xmlns:a16="http://schemas.microsoft.com/office/drawing/2014/main" id="{538956BE-E9C2-3795-D5A7-4C706996C685}"/>
              </a:ext>
            </a:extLst>
          </p:cNvPr>
          <p:cNvSpPr/>
          <p:nvPr/>
        </p:nvSpPr>
        <p:spPr>
          <a:xfrm>
            <a:off x="2471060" y="4767943"/>
            <a:ext cx="485007" cy="4354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5093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C4D31-EA6D-6EFE-E399-6C4B92E365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9099456-C658-DE42-88E8-6EA9B3613B54}"/>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6</a:t>
            </a:r>
            <a:endParaRPr lang="es-MX" sz="3000" dirty="0">
              <a:solidFill>
                <a:schemeClr val="bg1"/>
              </a:solidFill>
            </a:endParaRPr>
          </a:p>
        </p:txBody>
      </p:sp>
      <p:pic>
        <p:nvPicPr>
          <p:cNvPr id="4" name="Imagen 3">
            <a:extLst>
              <a:ext uri="{FF2B5EF4-FFF2-40B4-BE49-F238E27FC236}">
                <a16:creationId xmlns:a16="http://schemas.microsoft.com/office/drawing/2014/main" id="{6559D004-0649-4188-33BE-C53D0B50B108}"/>
              </a:ext>
            </a:extLst>
          </p:cNvPr>
          <p:cNvPicPr>
            <a:picLocks noChangeAspect="1"/>
          </p:cNvPicPr>
          <p:nvPr/>
        </p:nvPicPr>
        <p:blipFill>
          <a:blip r:embed="rId2"/>
          <a:stretch>
            <a:fillRect/>
          </a:stretch>
        </p:blipFill>
        <p:spPr>
          <a:xfrm>
            <a:off x="228600" y="906902"/>
            <a:ext cx="11756572" cy="5475978"/>
          </a:xfrm>
          <a:prstGeom prst="rect">
            <a:avLst/>
          </a:prstGeom>
        </p:spPr>
      </p:pic>
      <p:cxnSp>
        <p:nvCxnSpPr>
          <p:cNvPr id="18" name="Conector recto de flecha 17">
            <a:extLst>
              <a:ext uri="{FF2B5EF4-FFF2-40B4-BE49-F238E27FC236}">
                <a16:creationId xmlns:a16="http://schemas.microsoft.com/office/drawing/2014/main" id="{0D917D48-8A40-E05B-A752-877E3F633E08}"/>
              </a:ext>
            </a:extLst>
          </p:cNvPr>
          <p:cNvCxnSpPr>
            <a:cxnSpLocks/>
          </p:cNvCxnSpPr>
          <p:nvPr/>
        </p:nvCxnSpPr>
        <p:spPr>
          <a:xfrm flipH="1">
            <a:off x="7576097" y="2743200"/>
            <a:ext cx="1371960" cy="79532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Rectangle 1">
            <a:extLst>
              <a:ext uri="{FF2B5EF4-FFF2-40B4-BE49-F238E27FC236}">
                <a16:creationId xmlns:a16="http://schemas.microsoft.com/office/drawing/2014/main" id="{3FE20A75-308C-5082-7C8C-8008062C19FC}"/>
              </a:ext>
            </a:extLst>
          </p:cNvPr>
          <p:cNvSpPr>
            <a:spLocks noChangeArrowheads="1"/>
          </p:cNvSpPr>
          <p:nvPr/>
        </p:nvSpPr>
        <p:spPr bwMode="auto">
          <a:xfrm>
            <a:off x="9133114" y="1958370"/>
            <a:ext cx="2830286"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Se mostrará en la pantalla el documento de Recepción de mercancía, el cual se entrega al proveedor como comprobante</a:t>
            </a:r>
          </a:p>
        </p:txBody>
      </p:sp>
      <p:sp>
        <p:nvSpPr>
          <p:cNvPr id="6" name="Rectángulo 5">
            <a:extLst>
              <a:ext uri="{FF2B5EF4-FFF2-40B4-BE49-F238E27FC236}">
                <a16:creationId xmlns:a16="http://schemas.microsoft.com/office/drawing/2014/main" id="{B0BF02A8-645F-A0A0-21F9-167C5711D073}"/>
              </a:ext>
            </a:extLst>
          </p:cNvPr>
          <p:cNvSpPr/>
          <p:nvPr/>
        </p:nvSpPr>
        <p:spPr>
          <a:xfrm>
            <a:off x="576943" y="1665514"/>
            <a:ext cx="2960914" cy="2928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25DB33E8-B3C4-44C2-5982-E86F5804064E}"/>
              </a:ext>
            </a:extLst>
          </p:cNvPr>
          <p:cNvSpPr/>
          <p:nvPr/>
        </p:nvSpPr>
        <p:spPr>
          <a:xfrm>
            <a:off x="2794362" y="2110769"/>
            <a:ext cx="5359037" cy="19604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055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Fondo con red tecnológica">
            <a:extLst>
              <a:ext uri="{FF2B5EF4-FFF2-40B4-BE49-F238E27FC236}">
                <a16:creationId xmlns:a16="http://schemas.microsoft.com/office/drawing/2014/main" id="{DC3FE84C-CF50-4F7C-5CED-8B68148FADFF}"/>
              </a:ext>
            </a:extLst>
          </p:cNvPr>
          <p:cNvPicPr>
            <a:picLocks noChangeAspect="1"/>
          </p:cNvPicPr>
          <p:nvPr/>
        </p:nvPicPr>
        <p:blipFill>
          <a:blip r:embed="rId2"/>
          <a:srcRect l="17374" r="17375"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7" name="Título 1">
            <a:extLst>
              <a:ext uri="{FF2B5EF4-FFF2-40B4-BE49-F238E27FC236}">
                <a16:creationId xmlns:a16="http://schemas.microsoft.com/office/drawing/2014/main" id="{8A1904A6-9A8E-B04A-F6D6-0D30B9BB3467}"/>
              </a:ext>
            </a:extLst>
          </p:cNvPr>
          <p:cNvSpPr txBox="1">
            <a:spLocks/>
          </p:cNvSpPr>
          <p:nvPr/>
        </p:nvSpPr>
        <p:spPr>
          <a:xfrm>
            <a:off x="0" y="870856"/>
            <a:ext cx="6738257" cy="45502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50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ALL RETAIL</a:t>
            </a:r>
          </a:p>
        </p:txBody>
      </p:sp>
      <p:sp>
        <p:nvSpPr>
          <p:cNvPr id="8" name="Subtítulo 6">
            <a:extLst>
              <a:ext uri="{FF2B5EF4-FFF2-40B4-BE49-F238E27FC236}">
                <a16:creationId xmlns:a16="http://schemas.microsoft.com/office/drawing/2014/main" id="{19B4FB33-FB3B-C15F-8CA9-0046799A9E5A}"/>
              </a:ext>
            </a:extLst>
          </p:cNvPr>
          <p:cNvSpPr txBox="1">
            <a:spLocks/>
          </p:cNvSpPr>
          <p:nvPr/>
        </p:nvSpPr>
        <p:spPr>
          <a:xfrm>
            <a:off x="197753" y="618547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9" name="Subtítulo 6">
            <a:extLst>
              <a:ext uri="{FF2B5EF4-FFF2-40B4-BE49-F238E27FC236}">
                <a16:creationId xmlns:a16="http://schemas.microsoft.com/office/drawing/2014/main" id="{B8F4E260-2020-A6B8-7202-BD6A2145818A}"/>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chemeClr val="bg1"/>
                </a:solidFill>
                <a:latin typeface="Century Gothic" panose="020B0502020202020204" pitchFamily="34" charset="0"/>
              </a:rPr>
              <a:t>2</a:t>
            </a:r>
          </a:p>
        </p:txBody>
      </p:sp>
      <p:pic>
        <p:nvPicPr>
          <p:cNvPr id="10" name="Imagen 9" descr="Logotipo, nombre de la empresa&#10;&#10;Descripción generada automáticamente">
            <a:extLst>
              <a:ext uri="{FF2B5EF4-FFF2-40B4-BE49-F238E27FC236}">
                <a16:creationId xmlns:a16="http://schemas.microsoft.com/office/drawing/2014/main" id="{B39BF503-5C86-546A-4DE1-82A32397939C}"/>
              </a:ext>
            </a:extLst>
          </p:cNvPr>
          <p:cNvPicPr>
            <a:picLocks noChangeAspect="1"/>
          </p:cNvPicPr>
          <p:nvPr/>
        </p:nvPicPr>
        <p:blipFill rotWithShape="1">
          <a:blip r:embed="rId3">
            <a:extLst>
              <a:ext uri="{28A0092B-C50C-407E-A947-70E740481C1C}">
                <a14:useLocalDpi xmlns:a14="http://schemas.microsoft.com/office/drawing/2010/main" val="0"/>
              </a:ext>
            </a:extLst>
          </a:blip>
          <a:srcRect t="8727"/>
          <a:stretch/>
        </p:blipFill>
        <p:spPr bwMode="auto">
          <a:xfrm>
            <a:off x="8828293" y="40197"/>
            <a:ext cx="3274344" cy="15171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393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DE00E-D769-82E7-8AE0-C893FCC9053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E8D5A41-E6D3-1E71-CBFD-1D9D38A5089B}"/>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7</a:t>
            </a:r>
            <a:endParaRPr lang="es-MX" sz="3000" dirty="0">
              <a:solidFill>
                <a:schemeClr val="bg1"/>
              </a:solidFill>
            </a:endParaRPr>
          </a:p>
        </p:txBody>
      </p:sp>
      <p:sp>
        <p:nvSpPr>
          <p:cNvPr id="14" name="Rectangle 1">
            <a:extLst>
              <a:ext uri="{FF2B5EF4-FFF2-40B4-BE49-F238E27FC236}">
                <a16:creationId xmlns:a16="http://schemas.microsoft.com/office/drawing/2014/main" id="{D8FD583F-019F-7AD6-F266-2CF3F8C076C2}"/>
              </a:ext>
            </a:extLst>
          </p:cNvPr>
          <p:cNvSpPr>
            <a:spLocks noChangeArrowheads="1"/>
          </p:cNvSpPr>
          <p:nvPr/>
        </p:nvSpPr>
        <p:spPr bwMode="auto">
          <a:xfrm>
            <a:off x="315685" y="760196"/>
            <a:ext cx="11538858" cy="563231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3000" b="0" i="0" u="none" strike="noStrike" cap="none" normalizeH="0" baseline="0" dirty="0">
                <a:ln>
                  <a:noFill/>
                </a:ln>
                <a:solidFill>
                  <a:srgbClr val="002060"/>
                </a:solidFill>
                <a:effectLst/>
                <a:latin typeface="Century Gothic" panose="020B0502020202020204" pitchFamily="34" charset="0"/>
              </a:rPr>
              <a:t>En caso de que el proveedor tenga alguna promoción </a:t>
            </a:r>
            <a:r>
              <a:rPr kumimoji="0" lang="es-MX" altLang="es-MX" sz="3000" b="1" i="0" u="none" strike="noStrike" cap="none" normalizeH="0" baseline="0" dirty="0">
                <a:ln>
                  <a:noFill/>
                </a:ln>
                <a:solidFill>
                  <a:srgbClr val="002060"/>
                </a:solidFill>
                <a:effectLst/>
                <a:latin typeface="Century Gothic" panose="020B0502020202020204" pitchFamily="34" charset="0"/>
              </a:rPr>
              <a:t>el Proveedor debe comunicar al Comprador con anterioridad</a:t>
            </a:r>
            <a:r>
              <a:rPr kumimoji="0" lang="es-MX" altLang="es-MX" sz="3000" b="0" i="0" u="none" strike="noStrike" cap="none" normalizeH="0" baseline="0" dirty="0">
                <a:ln>
                  <a:noFill/>
                </a:ln>
                <a:solidFill>
                  <a:srgbClr val="002060"/>
                </a:solidFill>
                <a:effectLst/>
                <a:latin typeface="Century Gothic" panose="020B0502020202020204" pitchFamily="34" charset="0"/>
              </a:rPr>
              <a:t> para que este pueda modificar la OC y en el Sistema aparezca el producto adicional para que permita </a:t>
            </a:r>
            <a:r>
              <a:rPr kumimoji="0" lang="es-MX" altLang="es-MX" sz="3000" b="0" i="0" u="none" strike="noStrike" cap="none" normalizeH="0" baseline="0" dirty="0" err="1">
                <a:ln>
                  <a:noFill/>
                </a:ln>
                <a:solidFill>
                  <a:srgbClr val="002060"/>
                </a:solidFill>
                <a:effectLst/>
                <a:latin typeface="Century Gothic" panose="020B0502020202020204" pitchFamily="34" charset="0"/>
              </a:rPr>
              <a:t>recepcionar</a:t>
            </a:r>
            <a:endParaRPr kumimoji="0" lang="es-MX" altLang="es-MX" sz="3000" b="0" i="0" u="none" strike="noStrike" cap="none" normalizeH="0" baseline="0" dirty="0">
              <a:ln>
                <a:noFill/>
              </a:ln>
              <a:solidFill>
                <a:srgbClr val="002060"/>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3000" dirty="0">
              <a:solidFill>
                <a:srgbClr val="002060"/>
              </a:solidFill>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3000" b="0" i="0" u="none" strike="noStrike" cap="none" normalizeH="0" baseline="0" dirty="0" err="1">
                <a:ln>
                  <a:noFill/>
                </a:ln>
                <a:solidFill>
                  <a:srgbClr val="002060"/>
                </a:solidFill>
                <a:effectLst/>
                <a:latin typeface="Century Gothic" panose="020B0502020202020204" pitchFamily="34" charset="0"/>
              </a:rPr>
              <a:t>Ej</a:t>
            </a:r>
            <a:r>
              <a:rPr kumimoji="0" lang="es-MX" altLang="es-MX" sz="3000" b="0" i="0" u="none" strike="noStrike" cap="none" normalizeH="0" baseline="0" dirty="0">
                <a:ln>
                  <a:noFill/>
                </a:ln>
                <a:solidFill>
                  <a:srgbClr val="002060"/>
                </a:solidFill>
                <a:effectLst/>
                <a:latin typeface="Century Gothic" panose="020B0502020202020204" pitchFamily="34" charset="0"/>
              </a:rPr>
              <a:t>: El proveedor lleg</a:t>
            </a:r>
            <a:r>
              <a:rPr lang="es-MX" altLang="es-MX" sz="3000" dirty="0">
                <a:solidFill>
                  <a:srgbClr val="002060"/>
                </a:solidFill>
                <a:latin typeface="Century Gothic" panose="020B0502020202020204" pitchFamily="34" charset="0"/>
              </a:rPr>
              <a:t>a a entregar la mercancía estipulada en la OC pero lleva de regalo un CAFÉ, en caso de que este producto no aparezca en la OC el Gerente debe comunicarlo de inmediato al Comprador para que la OC muestre en el Sistema el café y puedan darle entrada al producto</a:t>
            </a:r>
            <a:r>
              <a:rPr kumimoji="0" lang="es-MX" altLang="es-MX" sz="3000" b="0" i="0" u="none" strike="noStrike" cap="none" normalizeH="0" baseline="0" dirty="0">
                <a:ln>
                  <a:noFill/>
                </a:ln>
                <a:solidFill>
                  <a:srgbClr val="002060"/>
                </a:solidFill>
                <a:effectLst/>
                <a:latin typeface="Century Gothic" panose="020B0502020202020204" pitchFamily="34" charset="0"/>
              </a:rPr>
              <a:t> </a:t>
            </a:r>
          </a:p>
        </p:txBody>
      </p:sp>
    </p:spTree>
    <p:extLst>
      <p:ext uri="{BB962C8B-B14F-4D97-AF65-F5344CB8AC3E}">
        <p14:creationId xmlns:p14="http://schemas.microsoft.com/office/powerpoint/2010/main" val="25680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A1914-00DF-D8BF-46FE-355CD731257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A517878-CA1C-9D70-DD55-976F9D9D0C65}"/>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8</a:t>
            </a:r>
            <a:endParaRPr lang="es-MX" sz="3000" dirty="0">
              <a:solidFill>
                <a:schemeClr val="bg1"/>
              </a:solidFill>
            </a:endParaRPr>
          </a:p>
        </p:txBody>
      </p:sp>
      <p:sp>
        <p:nvSpPr>
          <p:cNvPr id="14" name="Rectangle 1">
            <a:extLst>
              <a:ext uri="{FF2B5EF4-FFF2-40B4-BE49-F238E27FC236}">
                <a16:creationId xmlns:a16="http://schemas.microsoft.com/office/drawing/2014/main" id="{DA19AB55-6324-B3B8-00E2-F22628E960EE}"/>
              </a:ext>
            </a:extLst>
          </p:cNvPr>
          <p:cNvSpPr>
            <a:spLocks noChangeArrowheads="1"/>
          </p:cNvSpPr>
          <p:nvPr/>
        </p:nvSpPr>
        <p:spPr bwMode="auto">
          <a:xfrm>
            <a:off x="315685" y="1536174"/>
            <a:ext cx="11658601" cy="378565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2000" b="0" i="0" u="none" strike="noStrike" cap="none" normalizeH="0" baseline="0" dirty="0">
                <a:ln>
                  <a:noFill/>
                </a:ln>
                <a:solidFill>
                  <a:srgbClr val="002060"/>
                </a:solidFill>
                <a:effectLst/>
                <a:latin typeface="Century Gothic" panose="020B0502020202020204" pitchFamily="34" charset="0"/>
              </a:rPr>
              <a:t>Se repiten los pasos del 1 al 4</a:t>
            </a:r>
          </a:p>
        </p:txBody>
      </p:sp>
    </p:spTree>
    <p:extLst>
      <p:ext uri="{BB962C8B-B14F-4D97-AF65-F5344CB8AC3E}">
        <p14:creationId xmlns:p14="http://schemas.microsoft.com/office/powerpoint/2010/main" val="136740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25D8D-0B7B-2DA0-E6DC-FA577D1C74F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7349CAC-3F7B-D2D6-38C7-2CE45F4B8D04}"/>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9</a:t>
            </a:r>
            <a:endParaRPr lang="es-MX" sz="3000" dirty="0">
              <a:solidFill>
                <a:schemeClr val="bg1"/>
              </a:solidFill>
            </a:endParaRPr>
          </a:p>
        </p:txBody>
      </p:sp>
      <p:sp>
        <p:nvSpPr>
          <p:cNvPr id="12" name="Rectángulo 11">
            <a:extLst>
              <a:ext uri="{FF2B5EF4-FFF2-40B4-BE49-F238E27FC236}">
                <a16:creationId xmlns:a16="http://schemas.microsoft.com/office/drawing/2014/main" id="{C6323043-F1FC-7C6F-0D66-2010584FCC34}"/>
              </a:ext>
            </a:extLst>
          </p:cNvPr>
          <p:cNvSpPr/>
          <p:nvPr/>
        </p:nvSpPr>
        <p:spPr>
          <a:xfrm>
            <a:off x="2471060" y="4767943"/>
            <a:ext cx="485007" cy="4354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94143039-7B81-7FF6-CE9F-78DB12C4E4F5}"/>
              </a:ext>
            </a:extLst>
          </p:cNvPr>
          <p:cNvPicPr>
            <a:picLocks noChangeAspect="1"/>
          </p:cNvPicPr>
          <p:nvPr/>
        </p:nvPicPr>
        <p:blipFill>
          <a:blip r:embed="rId2"/>
          <a:stretch>
            <a:fillRect/>
          </a:stretch>
        </p:blipFill>
        <p:spPr>
          <a:xfrm>
            <a:off x="155860" y="961332"/>
            <a:ext cx="11880280" cy="5427503"/>
          </a:xfrm>
          <a:prstGeom prst="rect">
            <a:avLst/>
          </a:prstGeom>
        </p:spPr>
      </p:pic>
      <p:cxnSp>
        <p:nvCxnSpPr>
          <p:cNvPr id="25" name="Conector recto de flecha 24">
            <a:extLst>
              <a:ext uri="{FF2B5EF4-FFF2-40B4-BE49-F238E27FC236}">
                <a16:creationId xmlns:a16="http://schemas.microsoft.com/office/drawing/2014/main" id="{A0E0A2AB-577C-4917-67B7-492FF8413FD4}"/>
              </a:ext>
            </a:extLst>
          </p:cNvPr>
          <p:cNvCxnSpPr>
            <a:cxnSpLocks/>
          </p:cNvCxnSpPr>
          <p:nvPr/>
        </p:nvCxnSpPr>
        <p:spPr>
          <a:xfrm flipH="1" flipV="1">
            <a:off x="8291457" y="3316511"/>
            <a:ext cx="627384" cy="99761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6" name="Rectángulo 5">
            <a:extLst>
              <a:ext uri="{FF2B5EF4-FFF2-40B4-BE49-F238E27FC236}">
                <a16:creationId xmlns:a16="http://schemas.microsoft.com/office/drawing/2014/main" id="{6C68A446-E55D-E7DA-4FA1-D1EC57637850}"/>
              </a:ext>
            </a:extLst>
          </p:cNvPr>
          <p:cNvSpPr/>
          <p:nvPr/>
        </p:nvSpPr>
        <p:spPr>
          <a:xfrm>
            <a:off x="7620000" y="3221482"/>
            <a:ext cx="1143001" cy="190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E966A566-2C4E-DA25-C1FE-726EC8BCA509}"/>
              </a:ext>
            </a:extLst>
          </p:cNvPr>
          <p:cNvSpPr txBox="1"/>
          <p:nvPr/>
        </p:nvSpPr>
        <p:spPr>
          <a:xfrm>
            <a:off x="8971935" y="3328310"/>
            <a:ext cx="2907141" cy="3329501"/>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Llenar los campos “Cantidad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(aunque la recepción es parcial, la línea se considera completamente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recepcionada</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por el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Ssitema</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por lo tanto ya no aparecerá esa línea en la OC una vez que se guarde)</a:t>
            </a:r>
          </a:p>
        </p:txBody>
      </p:sp>
      <p:cxnSp>
        <p:nvCxnSpPr>
          <p:cNvPr id="8" name="Conector recto de flecha 7">
            <a:extLst>
              <a:ext uri="{FF2B5EF4-FFF2-40B4-BE49-F238E27FC236}">
                <a16:creationId xmlns:a16="http://schemas.microsoft.com/office/drawing/2014/main" id="{2B56970E-4547-71BB-96FD-7B9C7469C1A1}"/>
              </a:ext>
            </a:extLst>
          </p:cNvPr>
          <p:cNvCxnSpPr>
            <a:cxnSpLocks/>
          </p:cNvCxnSpPr>
          <p:nvPr/>
        </p:nvCxnSpPr>
        <p:spPr>
          <a:xfrm flipH="1" flipV="1">
            <a:off x="985718" y="3755571"/>
            <a:ext cx="429425" cy="1012371"/>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9" name="CuadroTexto 8">
            <a:extLst>
              <a:ext uri="{FF2B5EF4-FFF2-40B4-BE49-F238E27FC236}">
                <a16:creationId xmlns:a16="http://schemas.microsoft.com/office/drawing/2014/main" id="{9DACD0AE-0FF5-C241-C014-F0969A608F28}"/>
              </a:ext>
            </a:extLst>
          </p:cNvPr>
          <p:cNvSpPr txBox="1"/>
          <p:nvPr/>
        </p:nvSpPr>
        <p:spPr>
          <a:xfrm>
            <a:off x="1504170" y="4300228"/>
            <a:ext cx="4662116" cy="2153923"/>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Los productos que no se entregan en el momento por el proveedor, se pueden eliminar para no visualizarlos en el Sistema, haciendo clic en el botón “Eliminar” (estos productos no se eliminan de la OC, únicamente no se muestran en Sistema)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CuadroTexto 14">
            <a:extLst>
              <a:ext uri="{FF2B5EF4-FFF2-40B4-BE49-F238E27FC236}">
                <a16:creationId xmlns:a16="http://schemas.microsoft.com/office/drawing/2014/main" id="{E3B5CD90-7012-D3FE-BA66-C337E0912D70}"/>
              </a:ext>
            </a:extLst>
          </p:cNvPr>
          <p:cNvSpPr txBox="1"/>
          <p:nvPr/>
        </p:nvSpPr>
        <p:spPr>
          <a:xfrm>
            <a:off x="3214305" y="375266"/>
            <a:ext cx="3382437"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1. En la misma OC, ya aparece el producto nuevo para poder darle entrada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7" name="Conector recto de flecha 16">
            <a:extLst>
              <a:ext uri="{FF2B5EF4-FFF2-40B4-BE49-F238E27FC236}">
                <a16:creationId xmlns:a16="http://schemas.microsoft.com/office/drawing/2014/main" id="{1F4435F8-A3BA-086A-E6F1-9B64ABDDD950}"/>
              </a:ext>
            </a:extLst>
          </p:cNvPr>
          <p:cNvCxnSpPr>
            <a:cxnSpLocks/>
          </p:cNvCxnSpPr>
          <p:nvPr/>
        </p:nvCxnSpPr>
        <p:spPr>
          <a:xfrm flipH="1">
            <a:off x="4572001" y="1426029"/>
            <a:ext cx="333522" cy="1985511"/>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99799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C668C-4579-FF5E-8FCB-1D873863760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B3B6212-7E4C-B1ED-0C45-D17E66BE303C}"/>
              </a:ext>
            </a:extLst>
          </p:cNvPr>
          <p:cNvSpPr txBox="1"/>
          <p:nvPr/>
        </p:nvSpPr>
        <p:spPr>
          <a:xfrm>
            <a:off x="315685" y="203672"/>
            <a:ext cx="1817915"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10</a:t>
            </a:r>
            <a:endParaRPr lang="es-MX" sz="3000" dirty="0">
              <a:solidFill>
                <a:schemeClr val="bg1"/>
              </a:solidFill>
            </a:endParaRPr>
          </a:p>
        </p:txBody>
      </p:sp>
      <p:pic>
        <p:nvPicPr>
          <p:cNvPr id="5" name="Imagen 4">
            <a:extLst>
              <a:ext uri="{FF2B5EF4-FFF2-40B4-BE49-F238E27FC236}">
                <a16:creationId xmlns:a16="http://schemas.microsoft.com/office/drawing/2014/main" id="{88C3B137-9A7F-0971-09B8-14FDB4FC9694}"/>
              </a:ext>
            </a:extLst>
          </p:cNvPr>
          <p:cNvPicPr>
            <a:picLocks noChangeAspect="1"/>
          </p:cNvPicPr>
          <p:nvPr/>
        </p:nvPicPr>
        <p:blipFill>
          <a:blip r:embed="rId2"/>
          <a:stretch>
            <a:fillRect/>
          </a:stretch>
        </p:blipFill>
        <p:spPr>
          <a:xfrm>
            <a:off x="195942" y="1206378"/>
            <a:ext cx="11622722" cy="4443308"/>
          </a:xfrm>
          <a:prstGeom prst="rect">
            <a:avLst/>
          </a:prstGeom>
        </p:spPr>
      </p:pic>
      <p:sp>
        <p:nvSpPr>
          <p:cNvPr id="7" name="CuadroTexto 6">
            <a:extLst>
              <a:ext uri="{FF2B5EF4-FFF2-40B4-BE49-F238E27FC236}">
                <a16:creationId xmlns:a16="http://schemas.microsoft.com/office/drawing/2014/main" id="{EAD96128-9C63-18B0-66EB-DB864DF530DA}"/>
              </a:ext>
            </a:extLst>
          </p:cNvPr>
          <p:cNvSpPr txBox="1"/>
          <p:nvPr/>
        </p:nvSpPr>
        <p:spPr>
          <a:xfrm>
            <a:off x="7737565" y="3088825"/>
            <a:ext cx="2907141" cy="1754326"/>
          </a:xfrm>
          <a:prstGeom prst="rect">
            <a:avLst/>
          </a:prstGeom>
          <a:solidFill>
            <a:schemeClr val="tx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Se mostrará en la pantalla el documento de Recepción de mercancía, el cual se entrega al proveedor como comprobante</a:t>
            </a:r>
          </a:p>
        </p:txBody>
      </p:sp>
      <p:sp>
        <p:nvSpPr>
          <p:cNvPr id="18" name="Rectángulo 17">
            <a:extLst>
              <a:ext uri="{FF2B5EF4-FFF2-40B4-BE49-F238E27FC236}">
                <a16:creationId xmlns:a16="http://schemas.microsoft.com/office/drawing/2014/main" id="{FB2D6D87-F397-C13F-D382-2DD7B6D28418}"/>
              </a:ext>
            </a:extLst>
          </p:cNvPr>
          <p:cNvSpPr/>
          <p:nvPr/>
        </p:nvSpPr>
        <p:spPr>
          <a:xfrm>
            <a:off x="925286" y="2656114"/>
            <a:ext cx="5584371" cy="29064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0" name="Conector recto de flecha 19">
            <a:extLst>
              <a:ext uri="{FF2B5EF4-FFF2-40B4-BE49-F238E27FC236}">
                <a16:creationId xmlns:a16="http://schemas.microsoft.com/office/drawing/2014/main" id="{3B1A0A44-BCC8-96AD-962C-93A619F85F52}"/>
              </a:ext>
            </a:extLst>
          </p:cNvPr>
          <p:cNvCxnSpPr/>
          <p:nvPr/>
        </p:nvCxnSpPr>
        <p:spPr>
          <a:xfrm flipH="1">
            <a:off x="6672943" y="3940629"/>
            <a:ext cx="805543" cy="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2781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7BF5-33AE-0710-E7FC-81595083EEF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37DE76D-453E-48DC-5064-F10AFA6B00ED}"/>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8</a:t>
            </a:r>
            <a:endParaRPr lang="es-MX" sz="3000" dirty="0">
              <a:solidFill>
                <a:schemeClr val="bg1"/>
              </a:solidFill>
            </a:endParaRPr>
          </a:p>
        </p:txBody>
      </p:sp>
      <p:sp>
        <p:nvSpPr>
          <p:cNvPr id="14" name="Rectangle 1">
            <a:extLst>
              <a:ext uri="{FF2B5EF4-FFF2-40B4-BE49-F238E27FC236}">
                <a16:creationId xmlns:a16="http://schemas.microsoft.com/office/drawing/2014/main" id="{A7E40D8A-36C4-61F6-7DD5-D5A959F56161}"/>
              </a:ext>
            </a:extLst>
          </p:cNvPr>
          <p:cNvSpPr>
            <a:spLocks noChangeArrowheads="1"/>
          </p:cNvSpPr>
          <p:nvPr/>
        </p:nvSpPr>
        <p:spPr bwMode="auto">
          <a:xfrm>
            <a:off x="315685" y="1536174"/>
            <a:ext cx="11658601" cy="378565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MX" altLang="es-MX" sz="12000" b="0" i="0" u="none" strike="noStrike" cap="none" normalizeH="0" baseline="0" dirty="0">
                <a:ln>
                  <a:noFill/>
                </a:ln>
                <a:solidFill>
                  <a:srgbClr val="002060"/>
                </a:solidFill>
                <a:effectLst/>
                <a:latin typeface="Century Gothic" panose="020B0502020202020204" pitchFamily="34" charset="0"/>
              </a:rPr>
              <a:t>Se repiten los pasos del 1 al 4</a:t>
            </a:r>
          </a:p>
        </p:txBody>
      </p:sp>
    </p:spTree>
    <p:extLst>
      <p:ext uri="{BB962C8B-B14F-4D97-AF65-F5344CB8AC3E}">
        <p14:creationId xmlns:p14="http://schemas.microsoft.com/office/powerpoint/2010/main" val="236451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2632A-F4B1-4122-B7E4-23EBAD8E779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60B688B-F4A0-98A3-030F-79DFC62BC669}"/>
              </a:ext>
            </a:extLst>
          </p:cNvPr>
          <p:cNvSpPr txBox="1"/>
          <p:nvPr/>
        </p:nvSpPr>
        <p:spPr>
          <a:xfrm>
            <a:off x="315685" y="203672"/>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11</a:t>
            </a:r>
            <a:endParaRPr lang="es-MX" sz="3000" dirty="0">
              <a:solidFill>
                <a:schemeClr val="bg1"/>
              </a:solidFill>
            </a:endParaRPr>
          </a:p>
        </p:txBody>
      </p:sp>
      <p:pic>
        <p:nvPicPr>
          <p:cNvPr id="4" name="Imagen 3">
            <a:extLst>
              <a:ext uri="{FF2B5EF4-FFF2-40B4-BE49-F238E27FC236}">
                <a16:creationId xmlns:a16="http://schemas.microsoft.com/office/drawing/2014/main" id="{6B2DAAB4-A759-2B0E-6182-B5EABE866BA1}"/>
              </a:ext>
            </a:extLst>
          </p:cNvPr>
          <p:cNvPicPr>
            <a:picLocks noChangeAspect="1"/>
          </p:cNvPicPr>
          <p:nvPr/>
        </p:nvPicPr>
        <p:blipFill>
          <a:blip r:embed="rId2"/>
          <a:stretch>
            <a:fillRect/>
          </a:stretch>
        </p:blipFill>
        <p:spPr>
          <a:xfrm>
            <a:off x="300834" y="1008279"/>
            <a:ext cx="11568560" cy="5270509"/>
          </a:xfrm>
          <a:prstGeom prst="rect">
            <a:avLst/>
          </a:prstGeom>
        </p:spPr>
      </p:pic>
      <p:cxnSp>
        <p:nvCxnSpPr>
          <p:cNvPr id="25" name="Conector recto de flecha 24">
            <a:extLst>
              <a:ext uri="{FF2B5EF4-FFF2-40B4-BE49-F238E27FC236}">
                <a16:creationId xmlns:a16="http://schemas.microsoft.com/office/drawing/2014/main" id="{C7E01ADE-36F3-AF1C-1860-3526796E2875}"/>
              </a:ext>
            </a:extLst>
          </p:cNvPr>
          <p:cNvCxnSpPr>
            <a:cxnSpLocks/>
          </p:cNvCxnSpPr>
          <p:nvPr/>
        </p:nvCxnSpPr>
        <p:spPr>
          <a:xfrm flipH="1" flipV="1">
            <a:off x="1549759" y="3533126"/>
            <a:ext cx="627384" cy="99761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6" name="Rectángulo 5">
            <a:extLst>
              <a:ext uri="{FF2B5EF4-FFF2-40B4-BE49-F238E27FC236}">
                <a16:creationId xmlns:a16="http://schemas.microsoft.com/office/drawing/2014/main" id="{DA166018-9FAA-AD4C-130B-36072E6E4091}"/>
              </a:ext>
            </a:extLst>
          </p:cNvPr>
          <p:cNvSpPr/>
          <p:nvPr/>
        </p:nvSpPr>
        <p:spPr>
          <a:xfrm>
            <a:off x="1295406" y="3200399"/>
            <a:ext cx="446308" cy="265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7CDDECDA-4F66-85ED-1669-80569FF24FA6}"/>
              </a:ext>
            </a:extLst>
          </p:cNvPr>
          <p:cNvSpPr txBox="1"/>
          <p:nvPr/>
        </p:nvSpPr>
        <p:spPr>
          <a:xfrm>
            <a:off x="2231012" y="4204167"/>
            <a:ext cx="2721987" cy="185756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Si algún artículo se tiene que dar entrada con lote, el Sistema en automático marcará la casilla de lote en color verde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Rectángulo 9">
            <a:extLst>
              <a:ext uri="{FF2B5EF4-FFF2-40B4-BE49-F238E27FC236}">
                <a16:creationId xmlns:a16="http://schemas.microsoft.com/office/drawing/2014/main" id="{EC0E8988-82D3-6C26-D273-BF8AADC9224B}"/>
              </a:ext>
            </a:extLst>
          </p:cNvPr>
          <p:cNvSpPr/>
          <p:nvPr/>
        </p:nvSpPr>
        <p:spPr>
          <a:xfrm>
            <a:off x="7772400" y="3200396"/>
            <a:ext cx="446308" cy="265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Conector recto de flecha 12">
            <a:extLst>
              <a:ext uri="{FF2B5EF4-FFF2-40B4-BE49-F238E27FC236}">
                <a16:creationId xmlns:a16="http://schemas.microsoft.com/office/drawing/2014/main" id="{E0CE1373-F5AB-C545-4AC5-D522715AA0E7}"/>
              </a:ext>
            </a:extLst>
          </p:cNvPr>
          <p:cNvCxnSpPr>
            <a:cxnSpLocks/>
          </p:cNvCxnSpPr>
          <p:nvPr/>
        </p:nvCxnSpPr>
        <p:spPr>
          <a:xfrm flipH="1" flipV="1">
            <a:off x="7983213" y="3576668"/>
            <a:ext cx="627384" cy="99761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4" name="CuadroTexto 13">
            <a:extLst>
              <a:ext uri="{FF2B5EF4-FFF2-40B4-BE49-F238E27FC236}">
                <a16:creationId xmlns:a16="http://schemas.microsoft.com/office/drawing/2014/main" id="{5A00533F-E17C-9A21-D684-DF64C1257D44}"/>
              </a:ext>
            </a:extLst>
          </p:cNvPr>
          <p:cNvSpPr txBox="1"/>
          <p:nvPr/>
        </p:nvSpPr>
        <p:spPr>
          <a:xfrm>
            <a:off x="8709522" y="4378339"/>
            <a:ext cx="2721987" cy="185756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Llenar la “Cantidad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es importante que sea la cantidad del total de lotes que se van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56535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CA0CB-DFFA-C37E-E7A3-CDD0D2CB064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75004A7E-07C6-53CF-F271-AAEBDBD9CD27}"/>
              </a:ext>
            </a:extLst>
          </p:cNvPr>
          <p:cNvSpPr txBox="1"/>
          <p:nvPr/>
        </p:nvSpPr>
        <p:spPr>
          <a:xfrm>
            <a:off x="315685" y="203672"/>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12</a:t>
            </a:r>
            <a:endParaRPr lang="es-MX" sz="3000" dirty="0">
              <a:solidFill>
                <a:schemeClr val="bg1"/>
              </a:solidFill>
            </a:endParaRPr>
          </a:p>
        </p:txBody>
      </p:sp>
      <p:pic>
        <p:nvPicPr>
          <p:cNvPr id="5" name="Imagen 4">
            <a:extLst>
              <a:ext uri="{FF2B5EF4-FFF2-40B4-BE49-F238E27FC236}">
                <a16:creationId xmlns:a16="http://schemas.microsoft.com/office/drawing/2014/main" id="{3F58AC9B-57C6-3430-25A3-0208461A136E}"/>
              </a:ext>
            </a:extLst>
          </p:cNvPr>
          <p:cNvPicPr>
            <a:picLocks noChangeAspect="1"/>
          </p:cNvPicPr>
          <p:nvPr/>
        </p:nvPicPr>
        <p:blipFill>
          <a:blip r:embed="rId2"/>
          <a:stretch>
            <a:fillRect/>
          </a:stretch>
        </p:blipFill>
        <p:spPr>
          <a:xfrm>
            <a:off x="265310" y="954028"/>
            <a:ext cx="11646754" cy="5566515"/>
          </a:xfrm>
          <a:prstGeom prst="rect">
            <a:avLst/>
          </a:prstGeom>
        </p:spPr>
      </p:pic>
      <p:cxnSp>
        <p:nvCxnSpPr>
          <p:cNvPr id="25" name="Conector recto de flecha 24">
            <a:extLst>
              <a:ext uri="{FF2B5EF4-FFF2-40B4-BE49-F238E27FC236}">
                <a16:creationId xmlns:a16="http://schemas.microsoft.com/office/drawing/2014/main" id="{B3574857-C72D-924F-B691-3FEE495B763E}"/>
              </a:ext>
            </a:extLst>
          </p:cNvPr>
          <p:cNvCxnSpPr>
            <a:cxnSpLocks/>
          </p:cNvCxnSpPr>
          <p:nvPr/>
        </p:nvCxnSpPr>
        <p:spPr>
          <a:xfrm flipH="1">
            <a:off x="3304656" y="4986467"/>
            <a:ext cx="1016973" cy="1081185"/>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6" name="Rectángulo 5">
            <a:extLst>
              <a:ext uri="{FF2B5EF4-FFF2-40B4-BE49-F238E27FC236}">
                <a16:creationId xmlns:a16="http://schemas.microsoft.com/office/drawing/2014/main" id="{C0214C05-5490-6FCD-6846-921AC35A61BF}"/>
              </a:ext>
            </a:extLst>
          </p:cNvPr>
          <p:cNvSpPr/>
          <p:nvPr/>
        </p:nvSpPr>
        <p:spPr>
          <a:xfrm>
            <a:off x="265308" y="6161312"/>
            <a:ext cx="11545691" cy="265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B08D4FCC-409C-60FF-39CB-93E459351335}"/>
              </a:ext>
            </a:extLst>
          </p:cNvPr>
          <p:cNvSpPr txBox="1"/>
          <p:nvPr/>
        </p:nvSpPr>
        <p:spPr>
          <a:xfrm>
            <a:off x="4443271" y="3781033"/>
            <a:ext cx="4221758" cy="185756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Si únicamente se lleno la “Cantidad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y se quiso guardar la Recepción, pero no se registro el lote del producto, el Sistema no permitirá Guardar y mandará un mensaje de error.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Rectángulo 9">
            <a:extLst>
              <a:ext uri="{FF2B5EF4-FFF2-40B4-BE49-F238E27FC236}">
                <a16:creationId xmlns:a16="http://schemas.microsoft.com/office/drawing/2014/main" id="{B48C9E4C-9482-91A9-258A-9DFB28CBE273}"/>
              </a:ext>
            </a:extLst>
          </p:cNvPr>
          <p:cNvSpPr/>
          <p:nvPr/>
        </p:nvSpPr>
        <p:spPr>
          <a:xfrm>
            <a:off x="7815944" y="3145966"/>
            <a:ext cx="446308" cy="265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62192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BA91-7A54-5316-8EA1-4DEF2992835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2131B6C-6742-8110-7D2F-FE94022AD586}"/>
              </a:ext>
            </a:extLst>
          </p:cNvPr>
          <p:cNvSpPr txBox="1"/>
          <p:nvPr/>
        </p:nvSpPr>
        <p:spPr>
          <a:xfrm>
            <a:off x="315685" y="203672"/>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13</a:t>
            </a:r>
            <a:endParaRPr lang="es-MX" sz="3000" dirty="0">
              <a:solidFill>
                <a:schemeClr val="bg1"/>
              </a:solidFill>
            </a:endParaRPr>
          </a:p>
        </p:txBody>
      </p:sp>
      <p:pic>
        <p:nvPicPr>
          <p:cNvPr id="5" name="Imagen 4">
            <a:extLst>
              <a:ext uri="{FF2B5EF4-FFF2-40B4-BE49-F238E27FC236}">
                <a16:creationId xmlns:a16="http://schemas.microsoft.com/office/drawing/2014/main" id="{DEAE23CB-334B-93CC-33EB-28CF734BC966}"/>
              </a:ext>
            </a:extLst>
          </p:cNvPr>
          <p:cNvPicPr>
            <a:picLocks noChangeAspect="1"/>
          </p:cNvPicPr>
          <p:nvPr/>
        </p:nvPicPr>
        <p:blipFill>
          <a:blip r:embed="rId2"/>
          <a:srcRect b="4498"/>
          <a:stretch/>
        </p:blipFill>
        <p:spPr>
          <a:xfrm>
            <a:off x="265310" y="954028"/>
            <a:ext cx="11646754" cy="5316143"/>
          </a:xfrm>
          <a:prstGeom prst="rect">
            <a:avLst/>
          </a:prstGeom>
        </p:spPr>
      </p:pic>
      <p:cxnSp>
        <p:nvCxnSpPr>
          <p:cNvPr id="25" name="Conector recto de flecha 24">
            <a:extLst>
              <a:ext uri="{FF2B5EF4-FFF2-40B4-BE49-F238E27FC236}">
                <a16:creationId xmlns:a16="http://schemas.microsoft.com/office/drawing/2014/main" id="{24EE20F5-9B1A-9283-8F30-073168484ED9}"/>
              </a:ext>
            </a:extLst>
          </p:cNvPr>
          <p:cNvCxnSpPr>
            <a:cxnSpLocks/>
          </p:cNvCxnSpPr>
          <p:nvPr/>
        </p:nvCxnSpPr>
        <p:spPr>
          <a:xfrm flipH="1" flipV="1">
            <a:off x="1600200" y="3505200"/>
            <a:ext cx="881743" cy="413657"/>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7" name="CuadroTexto 6">
            <a:extLst>
              <a:ext uri="{FF2B5EF4-FFF2-40B4-BE49-F238E27FC236}">
                <a16:creationId xmlns:a16="http://schemas.microsoft.com/office/drawing/2014/main" id="{586F5114-180B-6997-602A-7BC41E0C3115}"/>
              </a:ext>
            </a:extLst>
          </p:cNvPr>
          <p:cNvSpPr txBox="1"/>
          <p:nvPr/>
        </p:nvSpPr>
        <p:spPr>
          <a:xfrm>
            <a:off x="2668900" y="3582803"/>
            <a:ext cx="2338529"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Para definir los lotes, hacer clic en el botón de Lote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Imagen 8">
            <a:extLst>
              <a:ext uri="{FF2B5EF4-FFF2-40B4-BE49-F238E27FC236}">
                <a16:creationId xmlns:a16="http://schemas.microsoft.com/office/drawing/2014/main" id="{1731291D-30C6-E2EC-BB6A-5FDAE00E8B25}"/>
              </a:ext>
            </a:extLst>
          </p:cNvPr>
          <p:cNvPicPr>
            <a:picLocks noChangeAspect="1"/>
          </p:cNvPicPr>
          <p:nvPr/>
        </p:nvPicPr>
        <p:blipFill>
          <a:blip r:embed="rId3"/>
          <a:stretch>
            <a:fillRect/>
          </a:stretch>
        </p:blipFill>
        <p:spPr>
          <a:xfrm>
            <a:off x="5550606" y="366199"/>
            <a:ext cx="6162423" cy="4719212"/>
          </a:xfrm>
          <a:prstGeom prst="rect">
            <a:avLst/>
          </a:prstGeom>
        </p:spPr>
      </p:pic>
      <p:sp>
        <p:nvSpPr>
          <p:cNvPr id="11" name="CuadroTexto 10">
            <a:extLst>
              <a:ext uri="{FF2B5EF4-FFF2-40B4-BE49-F238E27FC236}">
                <a16:creationId xmlns:a16="http://schemas.microsoft.com/office/drawing/2014/main" id="{7711507A-0168-8B4C-E984-073297D49CEF}"/>
              </a:ext>
            </a:extLst>
          </p:cNvPr>
          <p:cNvSpPr txBox="1"/>
          <p:nvPr/>
        </p:nvSpPr>
        <p:spPr>
          <a:xfrm>
            <a:off x="8318585" y="5299252"/>
            <a:ext cx="2338529" cy="1264833"/>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Se mostrara en pantalla los lotes que ya existen en el sistema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2" name="Conector recto de flecha 11">
            <a:extLst>
              <a:ext uri="{FF2B5EF4-FFF2-40B4-BE49-F238E27FC236}">
                <a16:creationId xmlns:a16="http://schemas.microsoft.com/office/drawing/2014/main" id="{7B4222C4-44E6-81C1-1AB3-65E40A009252}"/>
              </a:ext>
            </a:extLst>
          </p:cNvPr>
          <p:cNvCxnSpPr>
            <a:cxnSpLocks/>
          </p:cNvCxnSpPr>
          <p:nvPr/>
        </p:nvCxnSpPr>
        <p:spPr>
          <a:xfrm flipV="1">
            <a:off x="9329052" y="4594817"/>
            <a:ext cx="0" cy="621224"/>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4" name="Rectángulo 13">
            <a:extLst>
              <a:ext uri="{FF2B5EF4-FFF2-40B4-BE49-F238E27FC236}">
                <a16:creationId xmlns:a16="http://schemas.microsoft.com/office/drawing/2014/main" id="{E0750EF7-7D6B-3979-FD7A-A73216E49127}"/>
              </a:ext>
            </a:extLst>
          </p:cNvPr>
          <p:cNvSpPr/>
          <p:nvPr/>
        </p:nvSpPr>
        <p:spPr>
          <a:xfrm>
            <a:off x="5550606" y="366199"/>
            <a:ext cx="6376084" cy="41850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6072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6662E-DBA6-F61B-04AC-04DDC7F47AF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3870825-B2D8-94EB-0603-DE14F5B2FCF8}"/>
              </a:ext>
            </a:extLst>
          </p:cNvPr>
          <p:cNvSpPr txBox="1"/>
          <p:nvPr/>
        </p:nvSpPr>
        <p:spPr>
          <a:xfrm>
            <a:off x="315685" y="160128"/>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14</a:t>
            </a:r>
            <a:endParaRPr lang="es-MX" sz="3000" dirty="0">
              <a:solidFill>
                <a:schemeClr val="bg1"/>
              </a:solidFill>
            </a:endParaRPr>
          </a:p>
        </p:txBody>
      </p:sp>
      <p:pic>
        <p:nvPicPr>
          <p:cNvPr id="4" name="Imagen 3">
            <a:extLst>
              <a:ext uri="{FF2B5EF4-FFF2-40B4-BE49-F238E27FC236}">
                <a16:creationId xmlns:a16="http://schemas.microsoft.com/office/drawing/2014/main" id="{6D34421E-9625-A71A-4BB4-AB5B18F41B1F}"/>
              </a:ext>
            </a:extLst>
          </p:cNvPr>
          <p:cNvPicPr>
            <a:picLocks noChangeAspect="1"/>
          </p:cNvPicPr>
          <p:nvPr/>
        </p:nvPicPr>
        <p:blipFill>
          <a:blip r:embed="rId2"/>
          <a:stretch>
            <a:fillRect/>
          </a:stretch>
        </p:blipFill>
        <p:spPr>
          <a:xfrm>
            <a:off x="446314" y="864438"/>
            <a:ext cx="11451772" cy="5635448"/>
          </a:xfrm>
          <a:prstGeom prst="rect">
            <a:avLst/>
          </a:prstGeom>
        </p:spPr>
      </p:pic>
      <p:sp>
        <p:nvSpPr>
          <p:cNvPr id="11" name="CuadroTexto 10">
            <a:extLst>
              <a:ext uri="{FF2B5EF4-FFF2-40B4-BE49-F238E27FC236}">
                <a16:creationId xmlns:a16="http://schemas.microsoft.com/office/drawing/2014/main" id="{EAD4F4EE-4237-FA2C-26A0-C70033BB18B5}"/>
              </a:ext>
            </a:extLst>
          </p:cNvPr>
          <p:cNvSpPr txBox="1"/>
          <p:nvPr/>
        </p:nvSpPr>
        <p:spPr>
          <a:xfrm>
            <a:off x="2353213" y="585738"/>
            <a:ext cx="2469158"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Seleccionar la Fecha de caducidad del lote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0E6F7804-043D-E3EC-35BA-71226A213B58}"/>
              </a:ext>
            </a:extLst>
          </p:cNvPr>
          <p:cNvSpPr txBox="1"/>
          <p:nvPr/>
        </p:nvSpPr>
        <p:spPr>
          <a:xfrm>
            <a:off x="5424585" y="124964"/>
            <a:ext cx="2340435" cy="185756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Nombrar el </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lote (se debe nombrar idéntico, ya que después no se podrá modificar el nombre)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0" name="Conector recto de flecha 9">
            <a:extLst>
              <a:ext uri="{FF2B5EF4-FFF2-40B4-BE49-F238E27FC236}">
                <a16:creationId xmlns:a16="http://schemas.microsoft.com/office/drawing/2014/main" id="{A44F96F5-99C7-BCE1-E51F-DC0EDF02AB52}"/>
              </a:ext>
            </a:extLst>
          </p:cNvPr>
          <p:cNvCxnSpPr/>
          <p:nvPr/>
        </p:nvCxnSpPr>
        <p:spPr>
          <a:xfrm flipH="1">
            <a:off x="2521132" y="1688179"/>
            <a:ext cx="755469" cy="9035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ector recto de flecha 12">
            <a:extLst>
              <a:ext uri="{FF2B5EF4-FFF2-40B4-BE49-F238E27FC236}">
                <a16:creationId xmlns:a16="http://schemas.microsoft.com/office/drawing/2014/main" id="{92DAAB97-AEE6-0FA7-0947-D3DE6CBAE02D}"/>
              </a:ext>
            </a:extLst>
          </p:cNvPr>
          <p:cNvCxnSpPr>
            <a:cxnSpLocks/>
          </p:cNvCxnSpPr>
          <p:nvPr/>
        </p:nvCxnSpPr>
        <p:spPr>
          <a:xfrm flipH="1">
            <a:off x="4591593" y="2055675"/>
            <a:ext cx="1758706" cy="73106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tángulo 16">
            <a:extLst>
              <a:ext uri="{FF2B5EF4-FFF2-40B4-BE49-F238E27FC236}">
                <a16:creationId xmlns:a16="http://schemas.microsoft.com/office/drawing/2014/main" id="{9FEA56F3-3141-B508-899F-2EAE851460F3}"/>
              </a:ext>
            </a:extLst>
          </p:cNvPr>
          <p:cNvSpPr/>
          <p:nvPr/>
        </p:nvSpPr>
        <p:spPr>
          <a:xfrm>
            <a:off x="644156" y="2271122"/>
            <a:ext cx="2469158" cy="6789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5B75EC67-4984-A7B2-CBE5-6F305D77D6CE}"/>
              </a:ext>
            </a:extLst>
          </p:cNvPr>
          <p:cNvSpPr/>
          <p:nvPr/>
        </p:nvSpPr>
        <p:spPr>
          <a:xfrm>
            <a:off x="3265713" y="2271122"/>
            <a:ext cx="2562781" cy="6854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CuadroTexto 19">
            <a:extLst>
              <a:ext uri="{FF2B5EF4-FFF2-40B4-BE49-F238E27FC236}">
                <a16:creationId xmlns:a16="http://schemas.microsoft.com/office/drawing/2014/main" id="{42CF8585-F4F8-F4D0-D27B-4E108E25D108}"/>
              </a:ext>
            </a:extLst>
          </p:cNvPr>
          <p:cNvSpPr txBox="1"/>
          <p:nvPr/>
        </p:nvSpPr>
        <p:spPr>
          <a:xfrm>
            <a:off x="8060329" y="942533"/>
            <a:ext cx="1753671"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Hacer clic en el botón “Agregar”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21" name="Conector recto de flecha 20">
            <a:extLst>
              <a:ext uri="{FF2B5EF4-FFF2-40B4-BE49-F238E27FC236}">
                <a16:creationId xmlns:a16="http://schemas.microsoft.com/office/drawing/2014/main" id="{675DA1A7-3E96-975E-167C-57905E2EDAD5}"/>
              </a:ext>
            </a:extLst>
          </p:cNvPr>
          <p:cNvCxnSpPr>
            <a:cxnSpLocks/>
          </p:cNvCxnSpPr>
          <p:nvPr/>
        </p:nvCxnSpPr>
        <p:spPr>
          <a:xfrm flipH="1">
            <a:off x="7418882" y="1989097"/>
            <a:ext cx="1113890" cy="7616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Rectángulo 23">
            <a:extLst>
              <a:ext uri="{FF2B5EF4-FFF2-40B4-BE49-F238E27FC236}">
                <a16:creationId xmlns:a16="http://schemas.microsoft.com/office/drawing/2014/main" id="{50E75DFE-11AA-E8F4-DB44-FA6E4D94BB85}"/>
              </a:ext>
            </a:extLst>
          </p:cNvPr>
          <p:cNvSpPr/>
          <p:nvPr/>
        </p:nvSpPr>
        <p:spPr>
          <a:xfrm>
            <a:off x="5910943" y="2586808"/>
            <a:ext cx="1447805" cy="3806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a:extLst>
              <a:ext uri="{FF2B5EF4-FFF2-40B4-BE49-F238E27FC236}">
                <a16:creationId xmlns:a16="http://schemas.microsoft.com/office/drawing/2014/main" id="{CE68B205-CFF1-6463-F087-EE09B59BED7D}"/>
              </a:ext>
            </a:extLst>
          </p:cNvPr>
          <p:cNvSpPr txBox="1"/>
          <p:nvPr/>
        </p:nvSpPr>
        <p:spPr>
          <a:xfrm>
            <a:off x="9511879" y="2055675"/>
            <a:ext cx="2275115" cy="2746649"/>
          </a:xfrm>
          <a:prstGeom prst="rect">
            <a:avLst/>
          </a:prstGeom>
          <a:solidFill>
            <a:schemeClr val="tx1"/>
          </a:solidFill>
        </p:spPr>
        <p:txBody>
          <a:bodyPr wrap="square">
            <a:spAutoFit/>
          </a:bodyPr>
          <a:lstStyle/>
          <a:p>
            <a:pPr>
              <a:lnSpc>
                <a:spcPct val="107000"/>
              </a:lnSpc>
              <a:spcAft>
                <a:spcPts val="800"/>
              </a:spcAft>
              <a:tabLst>
                <a:tab pos="51054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4. Si es un nuevo lote el sistema lo agrega a la lista de lotes, de lo contrario muestra un mensaje de que el lote ya se encuentra agregado</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27" name="Conector recto de flecha 26">
            <a:extLst>
              <a:ext uri="{FF2B5EF4-FFF2-40B4-BE49-F238E27FC236}">
                <a16:creationId xmlns:a16="http://schemas.microsoft.com/office/drawing/2014/main" id="{3ADE6FD3-20F9-AF38-B9B2-E4EB82F42E54}"/>
              </a:ext>
            </a:extLst>
          </p:cNvPr>
          <p:cNvCxnSpPr>
            <a:cxnSpLocks/>
          </p:cNvCxnSpPr>
          <p:nvPr/>
        </p:nvCxnSpPr>
        <p:spPr>
          <a:xfrm flipH="1">
            <a:off x="3674200" y="3043382"/>
            <a:ext cx="5732155" cy="13689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ector recto de flecha 28">
            <a:extLst>
              <a:ext uri="{FF2B5EF4-FFF2-40B4-BE49-F238E27FC236}">
                <a16:creationId xmlns:a16="http://schemas.microsoft.com/office/drawing/2014/main" id="{7B5D7CC6-096C-8316-A361-17097508AFF1}"/>
              </a:ext>
            </a:extLst>
          </p:cNvPr>
          <p:cNvCxnSpPr>
            <a:cxnSpLocks/>
          </p:cNvCxnSpPr>
          <p:nvPr/>
        </p:nvCxnSpPr>
        <p:spPr>
          <a:xfrm flipH="1">
            <a:off x="9096542" y="3043382"/>
            <a:ext cx="315380" cy="4835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1" name="Rectángulo 40">
            <a:extLst>
              <a:ext uri="{FF2B5EF4-FFF2-40B4-BE49-F238E27FC236}">
                <a16:creationId xmlns:a16="http://schemas.microsoft.com/office/drawing/2014/main" id="{BBEFA640-4C6C-A16A-C852-7C19153FACD0}"/>
              </a:ext>
            </a:extLst>
          </p:cNvPr>
          <p:cNvSpPr/>
          <p:nvPr/>
        </p:nvSpPr>
        <p:spPr>
          <a:xfrm>
            <a:off x="1491342" y="3566521"/>
            <a:ext cx="7909445" cy="2094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a:extLst>
              <a:ext uri="{FF2B5EF4-FFF2-40B4-BE49-F238E27FC236}">
                <a16:creationId xmlns:a16="http://schemas.microsoft.com/office/drawing/2014/main" id="{ECA4BB67-27B1-2228-3181-F88E9BC8A4EE}"/>
              </a:ext>
            </a:extLst>
          </p:cNvPr>
          <p:cNvSpPr/>
          <p:nvPr/>
        </p:nvSpPr>
        <p:spPr>
          <a:xfrm>
            <a:off x="536754" y="3035119"/>
            <a:ext cx="2957561" cy="2672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14009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1C558-8001-A202-9F3A-3BBF74F60B9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C863982-E989-2EDE-AA46-AC78F139693D}"/>
              </a:ext>
            </a:extLst>
          </p:cNvPr>
          <p:cNvSpPr txBox="1"/>
          <p:nvPr/>
        </p:nvSpPr>
        <p:spPr>
          <a:xfrm>
            <a:off x="315685" y="160128"/>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15</a:t>
            </a:r>
            <a:endParaRPr lang="es-MX" sz="3000" dirty="0">
              <a:solidFill>
                <a:schemeClr val="bg1"/>
              </a:solidFill>
            </a:endParaRPr>
          </a:p>
        </p:txBody>
      </p:sp>
      <p:pic>
        <p:nvPicPr>
          <p:cNvPr id="5" name="Imagen 4">
            <a:extLst>
              <a:ext uri="{FF2B5EF4-FFF2-40B4-BE49-F238E27FC236}">
                <a16:creationId xmlns:a16="http://schemas.microsoft.com/office/drawing/2014/main" id="{DFDBB4AE-2F22-068B-388A-7F8FE3609880}"/>
              </a:ext>
            </a:extLst>
          </p:cNvPr>
          <p:cNvPicPr>
            <a:picLocks noChangeAspect="1"/>
          </p:cNvPicPr>
          <p:nvPr/>
        </p:nvPicPr>
        <p:blipFill>
          <a:blip r:embed="rId2"/>
          <a:stretch>
            <a:fillRect/>
          </a:stretch>
        </p:blipFill>
        <p:spPr>
          <a:xfrm>
            <a:off x="304799" y="906902"/>
            <a:ext cx="11634673" cy="5678956"/>
          </a:xfrm>
          <a:prstGeom prst="rect">
            <a:avLst/>
          </a:prstGeom>
        </p:spPr>
      </p:pic>
      <p:sp>
        <p:nvSpPr>
          <p:cNvPr id="7" name="Rectángulo 6">
            <a:extLst>
              <a:ext uri="{FF2B5EF4-FFF2-40B4-BE49-F238E27FC236}">
                <a16:creationId xmlns:a16="http://schemas.microsoft.com/office/drawing/2014/main" id="{3EA2A71E-2C14-C58B-F936-C0579F6DCE8A}"/>
              </a:ext>
            </a:extLst>
          </p:cNvPr>
          <p:cNvSpPr/>
          <p:nvPr/>
        </p:nvSpPr>
        <p:spPr>
          <a:xfrm>
            <a:off x="794656" y="4767943"/>
            <a:ext cx="609601" cy="3097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CF8099EC-ED26-2850-DD96-1ABBBF020DBE}"/>
              </a:ext>
            </a:extLst>
          </p:cNvPr>
          <p:cNvSpPr txBox="1"/>
          <p:nvPr/>
        </p:nvSpPr>
        <p:spPr>
          <a:xfrm>
            <a:off x="1289956" y="2501341"/>
            <a:ext cx="2273216" cy="672107"/>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Seleccionar la casilla del lote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2" name="Conector recto de flecha 11">
            <a:extLst>
              <a:ext uri="{FF2B5EF4-FFF2-40B4-BE49-F238E27FC236}">
                <a16:creationId xmlns:a16="http://schemas.microsoft.com/office/drawing/2014/main" id="{FA8561B9-332E-ED64-6685-9A41F9C2CFA4}"/>
              </a:ext>
            </a:extLst>
          </p:cNvPr>
          <p:cNvCxnSpPr>
            <a:cxnSpLocks/>
          </p:cNvCxnSpPr>
          <p:nvPr/>
        </p:nvCxnSpPr>
        <p:spPr>
          <a:xfrm flipH="1">
            <a:off x="1190353" y="3285462"/>
            <a:ext cx="1084761" cy="1666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BA09093-F029-17E6-7246-CB5D346F8EA7}"/>
              </a:ext>
            </a:extLst>
          </p:cNvPr>
          <p:cNvSpPr txBox="1"/>
          <p:nvPr/>
        </p:nvSpPr>
        <p:spPr>
          <a:xfrm>
            <a:off x="3363698" y="5729402"/>
            <a:ext cx="2273216" cy="968470"/>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3. Hacer clic en el botón “Seleccionar lote”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5" name="Rectángulo 14">
            <a:extLst>
              <a:ext uri="{FF2B5EF4-FFF2-40B4-BE49-F238E27FC236}">
                <a16:creationId xmlns:a16="http://schemas.microsoft.com/office/drawing/2014/main" id="{62F266F5-62C2-93C6-67CB-52F675FD0FF9}"/>
              </a:ext>
            </a:extLst>
          </p:cNvPr>
          <p:cNvSpPr/>
          <p:nvPr/>
        </p:nvSpPr>
        <p:spPr>
          <a:xfrm>
            <a:off x="304798" y="6172201"/>
            <a:ext cx="1970316" cy="4354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9" name="Conector recto de flecha 18">
            <a:extLst>
              <a:ext uri="{FF2B5EF4-FFF2-40B4-BE49-F238E27FC236}">
                <a16:creationId xmlns:a16="http://schemas.microsoft.com/office/drawing/2014/main" id="{AC7E6103-8341-8A67-69A0-14E36717225C}"/>
              </a:ext>
            </a:extLst>
          </p:cNvPr>
          <p:cNvCxnSpPr/>
          <p:nvPr/>
        </p:nvCxnSpPr>
        <p:spPr>
          <a:xfrm flipH="1">
            <a:off x="2373092" y="6139543"/>
            <a:ext cx="892628" cy="2340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5227B0E1-FC88-46E1-0150-C80D184A0C53}"/>
              </a:ext>
            </a:extLst>
          </p:cNvPr>
          <p:cNvSpPr/>
          <p:nvPr/>
        </p:nvSpPr>
        <p:spPr>
          <a:xfrm>
            <a:off x="8458199" y="4789715"/>
            <a:ext cx="555162" cy="2880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recto de flecha 27">
            <a:extLst>
              <a:ext uri="{FF2B5EF4-FFF2-40B4-BE49-F238E27FC236}">
                <a16:creationId xmlns:a16="http://schemas.microsoft.com/office/drawing/2014/main" id="{BF0DE5A4-1C5F-5C30-D341-7B2556A3A71E}"/>
              </a:ext>
            </a:extLst>
          </p:cNvPr>
          <p:cNvCxnSpPr>
            <a:cxnSpLocks/>
          </p:cNvCxnSpPr>
          <p:nvPr/>
        </p:nvCxnSpPr>
        <p:spPr>
          <a:xfrm flipH="1">
            <a:off x="9191341" y="3274575"/>
            <a:ext cx="1084761" cy="16665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91B71099-D763-C0F7-E168-86D6C6BF7B2D}"/>
              </a:ext>
            </a:extLst>
          </p:cNvPr>
          <p:cNvSpPr txBox="1"/>
          <p:nvPr/>
        </p:nvSpPr>
        <p:spPr>
          <a:xfrm>
            <a:off x="9713868" y="2527805"/>
            <a:ext cx="1585504" cy="662233"/>
          </a:xfrm>
          <a:prstGeom prst="rect">
            <a:avLst/>
          </a:prstGeom>
          <a:solidFill>
            <a:schemeClr val="tx1"/>
          </a:solidFill>
        </p:spPr>
        <p:txBody>
          <a:bodyPr wrap="square">
            <a:spAutoFit/>
          </a:bodyPr>
          <a:lstStyle>
            <a:defPPr>
              <a:defRPr lang="es-MX"/>
            </a:defPPr>
            <a:lvl1pPr>
              <a:lnSpc>
                <a:spcPct val="107000"/>
              </a:lnSpc>
              <a:spcAft>
                <a:spcPts val="800"/>
              </a:spcAft>
              <a:tabLst>
                <a:tab pos="5105400" algn="l"/>
              </a:tabLst>
              <a:defRPr kern="10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defRPr>
            </a:lvl1pPr>
          </a:lstStyle>
          <a:p>
            <a:r>
              <a:rPr lang="es-MX" dirty="0"/>
              <a:t>2. Agregar la cantidad</a:t>
            </a:r>
          </a:p>
        </p:txBody>
      </p:sp>
    </p:spTree>
    <p:extLst>
      <p:ext uri="{BB962C8B-B14F-4D97-AF65-F5344CB8AC3E}">
        <p14:creationId xmlns:p14="http://schemas.microsoft.com/office/powerpoint/2010/main" val="2837933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559D5F1-FEE4-9B11-A458-87921E4320EF}"/>
              </a:ext>
            </a:extLst>
          </p:cNvPr>
          <p:cNvSpPr txBox="1">
            <a:spLocks/>
          </p:cNvSpPr>
          <p:nvPr/>
        </p:nvSpPr>
        <p:spPr>
          <a:xfrm>
            <a:off x="428166" y="209510"/>
            <a:ext cx="10956473" cy="60524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30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RECEPCIÓN DE MERCANCÍA</a:t>
            </a:r>
          </a:p>
        </p:txBody>
      </p:sp>
      <p:sp>
        <p:nvSpPr>
          <p:cNvPr id="5" name="Subtítulo 6">
            <a:extLst>
              <a:ext uri="{FF2B5EF4-FFF2-40B4-BE49-F238E27FC236}">
                <a16:creationId xmlns:a16="http://schemas.microsoft.com/office/drawing/2014/main" id="{7C9E50BD-1A03-AA47-A3B6-1C02887EB6B9}"/>
              </a:ext>
            </a:extLst>
          </p:cNvPr>
          <p:cNvSpPr txBox="1">
            <a:spLocks/>
          </p:cNvSpPr>
          <p:nvPr/>
        </p:nvSpPr>
        <p:spPr>
          <a:xfrm>
            <a:off x="154210" y="626196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6" name="Subtítulo 6">
            <a:extLst>
              <a:ext uri="{FF2B5EF4-FFF2-40B4-BE49-F238E27FC236}">
                <a16:creationId xmlns:a16="http://schemas.microsoft.com/office/drawing/2014/main" id="{E80A6D2D-C72B-C165-9B99-AAB69292DBEF}"/>
              </a:ext>
            </a:extLst>
          </p:cNvPr>
          <p:cNvSpPr txBox="1">
            <a:spLocks/>
          </p:cNvSpPr>
          <p:nvPr/>
        </p:nvSpPr>
        <p:spPr>
          <a:xfrm>
            <a:off x="5716806" y="6357258"/>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3</a:t>
            </a:r>
          </a:p>
        </p:txBody>
      </p:sp>
    </p:spTree>
    <p:extLst>
      <p:ext uri="{BB962C8B-B14F-4D97-AF65-F5344CB8AC3E}">
        <p14:creationId xmlns:p14="http://schemas.microsoft.com/office/powerpoint/2010/main" val="365625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609A5-2746-47EF-CA70-F513750020E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C2A26E6-7814-69C8-C723-A72EEE3E17C8}"/>
              </a:ext>
            </a:extLst>
          </p:cNvPr>
          <p:cNvSpPr txBox="1"/>
          <p:nvPr/>
        </p:nvSpPr>
        <p:spPr>
          <a:xfrm>
            <a:off x="315685" y="160128"/>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16</a:t>
            </a:r>
            <a:endParaRPr lang="es-MX" sz="3000" dirty="0">
              <a:solidFill>
                <a:schemeClr val="bg1"/>
              </a:solidFill>
            </a:endParaRPr>
          </a:p>
        </p:txBody>
      </p:sp>
      <p:sp>
        <p:nvSpPr>
          <p:cNvPr id="7" name="Rectángulo 6">
            <a:extLst>
              <a:ext uri="{FF2B5EF4-FFF2-40B4-BE49-F238E27FC236}">
                <a16:creationId xmlns:a16="http://schemas.microsoft.com/office/drawing/2014/main" id="{875B4AB6-4400-1F2C-E615-B8D8A68ABBD3}"/>
              </a:ext>
            </a:extLst>
          </p:cNvPr>
          <p:cNvSpPr/>
          <p:nvPr/>
        </p:nvSpPr>
        <p:spPr>
          <a:xfrm>
            <a:off x="794656" y="4767943"/>
            <a:ext cx="609601" cy="3097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18" name="Grupo 17">
            <a:extLst>
              <a:ext uri="{FF2B5EF4-FFF2-40B4-BE49-F238E27FC236}">
                <a16:creationId xmlns:a16="http://schemas.microsoft.com/office/drawing/2014/main" id="{721CE2C6-D06D-BA60-6984-E284A15E9F01}"/>
              </a:ext>
            </a:extLst>
          </p:cNvPr>
          <p:cNvGrpSpPr/>
          <p:nvPr/>
        </p:nvGrpSpPr>
        <p:grpSpPr>
          <a:xfrm>
            <a:off x="185057" y="1005108"/>
            <a:ext cx="11734800" cy="5561910"/>
            <a:chOff x="185057" y="1005108"/>
            <a:chExt cx="11734800" cy="5561910"/>
          </a:xfrm>
        </p:grpSpPr>
        <p:pic>
          <p:nvPicPr>
            <p:cNvPr id="4" name="Imagen 3">
              <a:extLst>
                <a:ext uri="{FF2B5EF4-FFF2-40B4-BE49-F238E27FC236}">
                  <a16:creationId xmlns:a16="http://schemas.microsoft.com/office/drawing/2014/main" id="{DFD5B7F5-1BD8-35A0-A624-8B2BC8A8B594}"/>
                </a:ext>
              </a:extLst>
            </p:cNvPr>
            <p:cNvPicPr>
              <a:picLocks noChangeAspect="1"/>
            </p:cNvPicPr>
            <p:nvPr/>
          </p:nvPicPr>
          <p:blipFill>
            <a:blip r:embed="rId2"/>
            <a:stretch>
              <a:fillRect/>
            </a:stretch>
          </p:blipFill>
          <p:spPr>
            <a:xfrm>
              <a:off x="185057" y="1005108"/>
              <a:ext cx="11734800" cy="5561910"/>
            </a:xfrm>
            <a:prstGeom prst="rect">
              <a:avLst/>
            </a:prstGeom>
          </p:spPr>
        </p:pic>
        <p:pic>
          <p:nvPicPr>
            <p:cNvPr id="17" name="Imagen 16">
              <a:extLst>
                <a:ext uri="{FF2B5EF4-FFF2-40B4-BE49-F238E27FC236}">
                  <a16:creationId xmlns:a16="http://schemas.microsoft.com/office/drawing/2014/main" id="{20B11406-E743-6554-B8EE-DBAEB3C4DBF4}"/>
                </a:ext>
              </a:extLst>
            </p:cNvPr>
            <p:cNvPicPr>
              <a:picLocks noChangeAspect="1"/>
            </p:cNvPicPr>
            <p:nvPr/>
          </p:nvPicPr>
          <p:blipFill>
            <a:blip r:embed="rId3"/>
            <a:stretch>
              <a:fillRect/>
            </a:stretch>
          </p:blipFill>
          <p:spPr>
            <a:xfrm>
              <a:off x="7478007" y="3359146"/>
              <a:ext cx="1002463" cy="146054"/>
            </a:xfrm>
            <a:prstGeom prst="rect">
              <a:avLst/>
            </a:prstGeom>
          </p:spPr>
        </p:pic>
      </p:grpSp>
      <p:sp>
        <p:nvSpPr>
          <p:cNvPr id="30" name="CuadroTexto 29">
            <a:extLst>
              <a:ext uri="{FF2B5EF4-FFF2-40B4-BE49-F238E27FC236}">
                <a16:creationId xmlns:a16="http://schemas.microsoft.com/office/drawing/2014/main" id="{8951EDF3-CEC9-D97F-FF90-C0F984C14F3D}"/>
              </a:ext>
            </a:extLst>
          </p:cNvPr>
          <p:cNvSpPr txBox="1"/>
          <p:nvPr/>
        </p:nvSpPr>
        <p:spPr>
          <a:xfrm>
            <a:off x="3597457" y="3786063"/>
            <a:ext cx="1585504" cy="958596"/>
          </a:xfrm>
          <a:prstGeom prst="rect">
            <a:avLst/>
          </a:prstGeom>
          <a:solidFill>
            <a:schemeClr val="tx1"/>
          </a:solidFill>
        </p:spPr>
        <p:txBody>
          <a:bodyPr wrap="square">
            <a:spAutoFit/>
          </a:bodyPr>
          <a:lstStyle>
            <a:defPPr>
              <a:defRPr lang="es-MX"/>
            </a:defPPr>
            <a:lvl1pPr>
              <a:lnSpc>
                <a:spcPct val="107000"/>
              </a:lnSpc>
              <a:spcAft>
                <a:spcPts val="800"/>
              </a:spcAft>
              <a:tabLst>
                <a:tab pos="5105400" algn="l"/>
              </a:tabLst>
              <a:defRPr kern="10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defRPr>
            </a:lvl1pPr>
          </a:lstStyle>
          <a:p>
            <a:r>
              <a:rPr lang="es-MX" dirty="0"/>
              <a:t>Hacer clic en el botón “Guardar”</a:t>
            </a:r>
          </a:p>
        </p:txBody>
      </p:sp>
      <p:cxnSp>
        <p:nvCxnSpPr>
          <p:cNvPr id="9" name="Conector recto de flecha 8">
            <a:extLst>
              <a:ext uri="{FF2B5EF4-FFF2-40B4-BE49-F238E27FC236}">
                <a16:creationId xmlns:a16="http://schemas.microsoft.com/office/drawing/2014/main" id="{6A490F77-E543-F643-AE7E-FC6DE901E4EA}"/>
              </a:ext>
            </a:extLst>
          </p:cNvPr>
          <p:cNvCxnSpPr>
            <a:cxnSpLocks/>
          </p:cNvCxnSpPr>
          <p:nvPr/>
        </p:nvCxnSpPr>
        <p:spPr>
          <a:xfrm flipH="1">
            <a:off x="2741306" y="4265361"/>
            <a:ext cx="742124" cy="5240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B9DF8882-688A-CB28-4FD9-2BFD4BCBC6A9}"/>
              </a:ext>
            </a:extLst>
          </p:cNvPr>
          <p:cNvSpPr/>
          <p:nvPr/>
        </p:nvSpPr>
        <p:spPr>
          <a:xfrm>
            <a:off x="2394857" y="4844143"/>
            <a:ext cx="457200" cy="4136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 name="Imagen 19">
            <a:extLst>
              <a:ext uri="{FF2B5EF4-FFF2-40B4-BE49-F238E27FC236}">
                <a16:creationId xmlns:a16="http://schemas.microsoft.com/office/drawing/2014/main" id="{A73FA709-7973-C420-AC38-027A54FE8E65}"/>
              </a:ext>
            </a:extLst>
          </p:cNvPr>
          <p:cNvPicPr>
            <a:picLocks noChangeAspect="1"/>
          </p:cNvPicPr>
          <p:nvPr/>
        </p:nvPicPr>
        <p:blipFill>
          <a:blip r:embed="rId3"/>
          <a:stretch>
            <a:fillRect/>
          </a:stretch>
        </p:blipFill>
        <p:spPr>
          <a:xfrm>
            <a:off x="6585377" y="3359146"/>
            <a:ext cx="1002463" cy="146054"/>
          </a:xfrm>
          <a:prstGeom prst="rect">
            <a:avLst/>
          </a:prstGeom>
        </p:spPr>
      </p:pic>
    </p:spTree>
    <p:extLst>
      <p:ext uri="{BB962C8B-B14F-4D97-AF65-F5344CB8AC3E}">
        <p14:creationId xmlns:p14="http://schemas.microsoft.com/office/powerpoint/2010/main" val="394419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D55E3-957B-6815-5060-04FB30C3D38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F5D11854-7545-37F6-60C8-19742AE8C805}"/>
              </a:ext>
            </a:extLst>
          </p:cNvPr>
          <p:cNvSpPr txBox="1"/>
          <p:nvPr/>
        </p:nvSpPr>
        <p:spPr>
          <a:xfrm>
            <a:off x="315685" y="160128"/>
            <a:ext cx="18832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17</a:t>
            </a:r>
            <a:endParaRPr lang="es-MX" sz="3000" dirty="0">
              <a:solidFill>
                <a:schemeClr val="bg1"/>
              </a:solidFill>
            </a:endParaRPr>
          </a:p>
        </p:txBody>
      </p:sp>
      <p:pic>
        <p:nvPicPr>
          <p:cNvPr id="5" name="Imagen 4">
            <a:extLst>
              <a:ext uri="{FF2B5EF4-FFF2-40B4-BE49-F238E27FC236}">
                <a16:creationId xmlns:a16="http://schemas.microsoft.com/office/drawing/2014/main" id="{CE441F74-0CDC-3127-F287-B13D7FD1ACD6}"/>
              </a:ext>
            </a:extLst>
          </p:cNvPr>
          <p:cNvPicPr>
            <a:picLocks noChangeAspect="1"/>
          </p:cNvPicPr>
          <p:nvPr/>
        </p:nvPicPr>
        <p:blipFill>
          <a:blip r:embed="rId2"/>
          <a:stretch>
            <a:fillRect/>
          </a:stretch>
        </p:blipFill>
        <p:spPr>
          <a:xfrm>
            <a:off x="157707" y="1009526"/>
            <a:ext cx="11811270" cy="5434897"/>
          </a:xfrm>
          <a:prstGeom prst="rect">
            <a:avLst/>
          </a:prstGeom>
        </p:spPr>
      </p:pic>
      <p:sp>
        <p:nvSpPr>
          <p:cNvPr id="30" name="CuadroTexto 29">
            <a:extLst>
              <a:ext uri="{FF2B5EF4-FFF2-40B4-BE49-F238E27FC236}">
                <a16:creationId xmlns:a16="http://schemas.microsoft.com/office/drawing/2014/main" id="{580FCF88-9FC3-92C9-A551-1CD2DF328B7B}"/>
              </a:ext>
            </a:extLst>
          </p:cNvPr>
          <p:cNvSpPr txBox="1"/>
          <p:nvPr/>
        </p:nvSpPr>
        <p:spPr>
          <a:xfrm>
            <a:off x="8169773" y="2268532"/>
            <a:ext cx="2601959" cy="2031325"/>
          </a:xfrm>
          <a:prstGeom prst="rect">
            <a:avLst/>
          </a:prstGeom>
          <a:solidFill>
            <a:schemeClr val="tx1"/>
          </a:solidFill>
        </p:spPr>
        <p:txBody>
          <a:bodyPr wrap="square">
            <a:spAutoFit/>
          </a:bodyPr>
          <a:lstStyle>
            <a:defPPr>
              <a:defRPr lang="es-MX"/>
            </a:defPPr>
            <a:lvl1pPr>
              <a:lnSpc>
                <a:spcPct val="107000"/>
              </a:lnSpc>
              <a:spcAft>
                <a:spcPts val="800"/>
              </a:spcAft>
              <a:tabLst>
                <a:tab pos="5105400" algn="l"/>
              </a:tabLst>
              <a:defRPr kern="10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Se mostrará en la pantalla el documento de Recepción de mercancía, el cual se entrega al proveedor como comprobante</a:t>
            </a:r>
          </a:p>
        </p:txBody>
      </p:sp>
      <p:sp>
        <p:nvSpPr>
          <p:cNvPr id="6" name="Rectángulo 5">
            <a:extLst>
              <a:ext uri="{FF2B5EF4-FFF2-40B4-BE49-F238E27FC236}">
                <a16:creationId xmlns:a16="http://schemas.microsoft.com/office/drawing/2014/main" id="{90521E8D-FD17-D779-1E89-DBEE8C34F2C9}"/>
              </a:ext>
            </a:extLst>
          </p:cNvPr>
          <p:cNvSpPr/>
          <p:nvPr/>
        </p:nvSpPr>
        <p:spPr>
          <a:xfrm>
            <a:off x="511629" y="1600276"/>
            <a:ext cx="2939142" cy="3264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B1E1F7C7-D42D-47C6-65E0-9B958BA246EC}"/>
              </a:ext>
            </a:extLst>
          </p:cNvPr>
          <p:cNvSpPr/>
          <p:nvPr/>
        </p:nvSpPr>
        <p:spPr>
          <a:xfrm>
            <a:off x="1251857" y="2024740"/>
            <a:ext cx="5627913" cy="22751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36DA636C-075C-36D4-3FB5-15FC1F915B45}"/>
              </a:ext>
            </a:extLst>
          </p:cNvPr>
          <p:cNvCxnSpPr/>
          <p:nvPr/>
        </p:nvCxnSpPr>
        <p:spPr>
          <a:xfrm flipH="1">
            <a:off x="6997337" y="3162298"/>
            <a:ext cx="1110342"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CuadroTexto 12">
            <a:extLst>
              <a:ext uri="{FF2B5EF4-FFF2-40B4-BE49-F238E27FC236}">
                <a16:creationId xmlns:a16="http://schemas.microsoft.com/office/drawing/2014/main" id="{5058507B-A83B-0385-0ACD-D20E39C20C1B}"/>
              </a:ext>
            </a:extLst>
          </p:cNvPr>
          <p:cNvSpPr txBox="1"/>
          <p:nvPr/>
        </p:nvSpPr>
        <p:spPr>
          <a:xfrm>
            <a:off x="4408715" y="3808859"/>
            <a:ext cx="293914" cy="169277"/>
          </a:xfrm>
          <a:prstGeom prst="rect">
            <a:avLst/>
          </a:prstGeom>
          <a:solidFill>
            <a:srgbClr val="FFFFFF"/>
          </a:solidFill>
          <a:ln>
            <a:noFill/>
          </a:ln>
        </p:spPr>
        <p:txBody>
          <a:bodyPr wrap="square" rtlCol="0">
            <a:spAutoFit/>
          </a:bodyPr>
          <a:lstStyle/>
          <a:p>
            <a:r>
              <a:rPr lang="es-MX" sz="500" dirty="0"/>
              <a:t>1</a:t>
            </a:r>
          </a:p>
        </p:txBody>
      </p:sp>
      <p:sp>
        <p:nvSpPr>
          <p:cNvPr id="15" name="CuadroTexto 14">
            <a:extLst>
              <a:ext uri="{FF2B5EF4-FFF2-40B4-BE49-F238E27FC236}">
                <a16:creationId xmlns:a16="http://schemas.microsoft.com/office/drawing/2014/main" id="{5521F2E1-F75B-93BA-183A-029B071F20A8}"/>
              </a:ext>
            </a:extLst>
          </p:cNvPr>
          <p:cNvSpPr txBox="1"/>
          <p:nvPr/>
        </p:nvSpPr>
        <p:spPr>
          <a:xfrm>
            <a:off x="4920346" y="3797970"/>
            <a:ext cx="293914" cy="169277"/>
          </a:xfrm>
          <a:prstGeom prst="rect">
            <a:avLst/>
          </a:prstGeom>
          <a:solidFill>
            <a:srgbClr val="FFFFFF"/>
          </a:solidFill>
          <a:ln>
            <a:noFill/>
          </a:ln>
        </p:spPr>
        <p:txBody>
          <a:bodyPr wrap="square" rtlCol="0">
            <a:spAutoFit/>
          </a:bodyPr>
          <a:lstStyle>
            <a:defPPr>
              <a:defRPr lang="es-MX"/>
            </a:defPPr>
            <a:lvl1pPr>
              <a:defRPr sz="500"/>
            </a:lvl1pPr>
          </a:lstStyle>
          <a:p>
            <a:r>
              <a:rPr lang="es-MX" dirty="0"/>
              <a:t>1</a:t>
            </a:r>
          </a:p>
        </p:txBody>
      </p:sp>
      <p:sp>
        <p:nvSpPr>
          <p:cNvPr id="19" name="CuadroTexto 18">
            <a:extLst>
              <a:ext uri="{FF2B5EF4-FFF2-40B4-BE49-F238E27FC236}">
                <a16:creationId xmlns:a16="http://schemas.microsoft.com/office/drawing/2014/main" id="{421C9ACA-997C-928F-5F02-FFE6C5D64E32}"/>
              </a:ext>
            </a:extLst>
          </p:cNvPr>
          <p:cNvSpPr txBox="1"/>
          <p:nvPr/>
        </p:nvSpPr>
        <p:spPr>
          <a:xfrm>
            <a:off x="4917083" y="3978131"/>
            <a:ext cx="376643" cy="169277"/>
          </a:xfrm>
          <a:prstGeom prst="rect">
            <a:avLst/>
          </a:prstGeom>
          <a:noFill/>
          <a:ln>
            <a:noFill/>
          </a:ln>
        </p:spPr>
        <p:txBody>
          <a:bodyPr wrap="square" rtlCol="0">
            <a:spAutoFit/>
          </a:bodyPr>
          <a:lstStyle>
            <a:defPPr>
              <a:defRPr lang="es-MX"/>
            </a:defPPr>
            <a:lvl1pPr>
              <a:defRPr sz="500"/>
            </a:lvl1pPr>
          </a:lstStyle>
          <a:p>
            <a:r>
              <a:rPr lang="es-MX" b="1" dirty="0"/>
              <a:t>1</a:t>
            </a:r>
          </a:p>
        </p:txBody>
      </p:sp>
    </p:spTree>
    <p:extLst>
      <p:ext uri="{BB962C8B-B14F-4D97-AF65-F5344CB8AC3E}">
        <p14:creationId xmlns:p14="http://schemas.microsoft.com/office/powerpoint/2010/main" val="89409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2305-EE43-EA96-41B9-EEFA4F081DC1}"/>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0E6D26B8-D7FE-2675-D2C3-07436CBD517A}"/>
              </a:ext>
            </a:extLst>
          </p:cNvPr>
          <p:cNvSpPr txBox="1">
            <a:spLocks/>
          </p:cNvSpPr>
          <p:nvPr/>
        </p:nvSpPr>
        <p:spPr>
          <a:xfrm>
            <a:off x="855444" y="359518"/>
            <a:ext cx="10101918" cy="45611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55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PIE DE CAMIÓN</a:t>
            </a:r>
          </a:p>
        </p:txBody>
      </p:sp>
      <p:sp>
        <p:nvSpPr>
          <p:cNvPr id="6" name="Subtítulo 6">
            <a:extLst>
              <a:ext uri="{FF2B5EF4-FFF2-40B4-BE49-F238E27FC236}">
                <a16:creationId xmlns:a16="http://schemas.microsoft.com/office/drawing/2014/main" id="{DF7BC7E9-853F-11AB-F989-320AE56516A7}"/>
              </a:ext>
            </a:extLst>
          </p:cNvPr>
          <p:cNvSpPr txBox="1">
            <a:spLocks/>
          </p:cNvSpPr>
          <p:nvPr/>
        </p:nvSpPr>
        <p:spPr>
          <a:xfrm>
            <a:off x="230411" y="6260481"/>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7" name="Subtítulo 6">
            <a:extLst>
              <a:ext uri="{FF2B5EF4-FFF2-40B4-BE49-F238E27FC236}">
                <a16:creationId xmlns:a16="http://schemas.microsoft.com/office/drawing/2014/main" id="{5C7B5E92-43E8-3CF2-5ED7-938496CDAD07}"/>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5</a:t>
            </a:r>
          </a:p>
        </p:txBody>
      </p:sp>
    </p:spTree>
    <p:extLst>
      <p:ext uri="{BB962C8B-B14F-4D97-AF65-F5344CB8AC3E}">
        <p14:creationId xmlns:p14="http://schemas.microsoft.com/office/powerpoint/2010/main" val="1356191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C7D65-DED0-1883-6F7D-7D1C23CE10F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C1F0773-9013-A8DD-F854-306A99145415}"/>
              </a:ext>
            </a:extLst>
          </p:cNvPr>
          <p:cNvSpPr txBox="1"/>
          <p:nvPr/>
        </p:nvSpPr>
        <p:spPr>
          <a:xfrm>
            <a:off x="195942" y="421449"/>
            <a:ext cx="11800115" cy="6001643"/>
          </a:xfrm>
          <a:prstGeom prst="rect">
            <a:avLst/>
          </a:prstGeom>
          <a:noFill/>
          <a:ln>
            <a:noFill/>
          </a:ln>
        </p:spPr>
        <p:txBody>
          <a:bodyPr wrap="square" rtlCol="0">
            <a:spAutoFit/>
          </a:bodyPr>
          <a:lstStyle/>
          <a:p>
            <a:r>
              <a:rPr lang="es-MX" sz="3200" dirty="0">
                <a:solidFill>
                  <a:srgbClr val="002060"/>
                </a:solidFill>
                <a:latin typeface="Century Gothic" panose="020B0502020202020204" pitchFamily="34" charset="0"/>
              </a:rPr>
              <a:t>Para </a:t>
            </a:r>
            <a:r>
              <a:rPr lang="es-MX" sz="3200" dirty="0" err="1">
                <a:solidFill>
                  <a:srgbClr val="002060"/>
                </a:solidFill>
                <a:latin typeface="Century Gothic" panose="020B0502020202020204" pitchFamily="34" charset="0"/>
              </a:rPr>
              <a:t>recepcionar</a:t>
            </a:r>
            <a:r>
              <a:rPr lang="es-MX" sz="3200" dirty="0">
                <a:solidFill>
                  <a:srgbClr val="002060"/>
                </a:solidFill>
                <a:latin typeface="Century Gothic" panose="020B0502020202020204" pitchFamily="34" charset="0"/>
              </a:rPr>
              <a:t> mercancía de Pie de camión el proveedor deberá estar registrado en SAP con un </a:t>
            </a:r>
            <a:r>
              <a:rPr lang="es-MX" sz="3200" b="1" dirty="0">
                <a:solidFill>
                  <a:srgbClr val="002060"/>
                </a:solidFill>
                <a:latin typeface="Century Gothic" panose="020B0502020202020204" pitchFamily="34" charset="0"/>
              </a:rPr>
              <a:t>Contrato vigente (Proveedor - Sucursal) detallando los productos que se van a poder  </a:t>
            </a:r>
            <a:r>
              <a:rPr lang="es-MX" sz="3200" b="1" dirty="0" err="1">
                <a:solidFill>
                  <a:srgbClr val="002060"/>
                </a:solidFill>
                <a:latin typeface="Century Gothic" panose="020B0502020202020204" pitchFamily="34" charset="0"/>
              </a:rPr>
              <a:t>recepcionar</a:t>
            </a:r>
            <a:r>
              <a:rPr lang="es-MX" sz="3200" b="1" dirty="0">
                <a:solidFill>
                  <a:srgbClr val="002060"/>
                </a:solidFill>
                <a:latin typeface="Century Gothic" panose="020B0502020202020204" pitchFamily="34" charset="0"/>
              </a:rPr>
              <a:t> por sucursal y por cantidades máximas,</a:t>
            </a:r>
          </a:p>
          <a:p>
            <a:endParaRPr lang="es-MX" sz="3200" dirty="0">
              <a:solidFill>
                <a:srgbClr val="002060"/>
              </a:solidFill>
              <a:latin typeface="Century Gothic" panose="020B0502020202020204" pitchFamily="34" charset="0"/>
            </a:endParaRPr>
          </a:p>
          <a:p>
            <a:r>
              <a:rPr lang="es-MX" sz="3200" dirty="0">
                <a:solidFill>
                  <a:srgbClr val="002060"/>
                </a:solidFill>
                <a:latin typeface="Century Gothic" panose="020B0502020202020204" pitchFamily="34" charset="0"/>
              </a:rPr>
              <a:t>Ej. Si el contrato especifica que el proveedor puede surtir máximo 10 cajas de Coca Cola Light en Febrero, se puede </a:t>
            </a:r>
            <a:r>
              <a:rPr lang="es-MX" sz="3200" dirty="0" err="1">
                <a:solidFill>
                  <a:srgbClr val="002060"/>
                </a:solidFill>
                <a:latin typeface="Century Gothic" panose="020B0502020202020204" pitchFamily="34" charset="0"/>
              </a:rPr>
              <a:t>recepcionar</a:t>
            </a:r>
            <a:r>
              <a:rPr lang="es-MX" sz="3200" dirty="0">
                <a:solidFill>
                  <a:srgbClr val="002060"/>
                </a:solidFill>
                <a:latin typeface="Century Gothic" panose="020B0502020202020204" pitchFamily="34" charset="0"/>
              </a:rPr>
              <a:t> únicamente Coca Cola Light, </a:t>
            </a:r>
            <a:r>
              <a:rPr lang="es-MX" sz="3200" b="1" dirty="0">
                <a:solidFill>
                  <a:srgbClr val="002060"/>
                </a:solidFill>
                <a:latin typeface="Century Gothic" panose="020B0502020202020204" pitchFamily="34" charset="0"/>
              </a:rPr>
              <a:t>si se intenta meter otro producto</a:t>
            </a:r>
            <a:r>
              <a:rPr lang="es-MX" sz="3200" dirty="0">
                <a:solidFill>
                  <a:srgbClr val="002060"/>
                </a:solidFill>
                <a:latin typeface="Century Gothic" panose="020B0502020202020204" pitchFamily="34" charset="0"/>
              </a:rPr>
              <a:t> como Sprite, </a:t>
            </a:r>
            <a:r>
              <a:rPr lang="es-MX" sz="3200" b="1" dirty="0">
                <a:solidFill>
                  <a:srgbClr val="002060"/>
                </a:solidFill>
                <a:latin typeface="Century Gothic" panose="020B0502020202020204" pitchFamily="34" charset="0"/>
              </a:rPr>
              <a:t>no se va a poder </a:t>
            </a:r>
            <a:r>
              <a:rPr lang="es-MX" sz="3200" b="1" dirty="0" err="1">
                <a:solidFill>
                  <a:srgbClr val="002060"/>
                </a:solidFill>
                <a:latin typeface="Century Gothic" panose="020B0502020202020204" pitchFamily="34" charset="0"/>
              </a:rPr>
              <a:t>recepcionar</a:t>
            </a:r>
            <a:r>
              <a:rPr lang="es-MX" sz="3200" dirty="0">
                <a:solidFill>
                  <a:srgbClr val="002060"/>
                </a:solidFill>
                <a:latin typeface="Century Gothic" panose="020B0502020202020204" pitchFamily="34" charset="0"/>
              </a:rPr>
              <a:t>, de igual manera </a:t>
            </a:r>
            <a:r>
              <a:rPr lang="es-MX" sz="3200" b="1" dirty="0">
                <a:solidFill>
                  <a:srgbClr val="002060"/>
                </a:solidFill>
                <a:latin typeface="Century Gothic" panose="020B0502020202020204" pitchFamily="34" charset="0"/>
              </a:rPr>
              <a:t>no se podrá </a:t>
            </a:r>
            <a:r>
              <a:rPr lang="es-MX" sz="3200" b="1" dirty="0" err="1">
                <a:solidFill>
                  <a:srgbClr val="002060"/>
                </a:solidFill>
                <a:latin typeface="Century Gothic" panose="020B0502020202020204" pitchFamily="34" charset="0"/>
              </a:rPr>
              <a:t>recepcionar</a:t>
            </a:r>
            <a:r>
              <a:rPr lang="es-MX" sz="3200" b="1" dirty="0">
                <a:solidFill>
                  <a:srgbClr val="002060"/>
                </a:solidFill>
                <a:latin typeface="Century Gothic" panose="020B0502020202020204" pitchFamily="34" charset="0"/>
              </a:rPr>
              <a:t> si el proveedor ya entrego el máximo</a:t>
            </a:r>
            <a:r>
              <a:rPr lang="es-MX" sz="3200" dirty="0">
                <a:solidFill>
                  <a:srgbClr val="002060"/>
                </a:solidFill>
                <a:latin typeface="Century Gothic" panose="020B0502020202020204" pitchFamily="34" charset="0"/>
              </a:rPr>
              <a:t> de las 10 cajas.</a:t>
            </a:r>
          </a:p>
        </p:txBody>
      </p:sp>
    </p:spTree>
    <p:extLst>
      <p:ext uri="{BB962C8B-B14F-4D97-AF65-F5344CB8AC3E}">
        <p14:creationId xmlns:p14="http://schemas.microsoft.com/office/powerpoint/2010/main" val="1232672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D491E-8614-808B-F3DE-E026ED4540B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F2BB1ECA-1FAE-69F2-E6C5-EFF04FA5A18C}"/>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a:t>
            </a:r>
            <a:endParaRPr lang="es-MX" sz="3000" dirty="0">
              <a:solidFill>
                <a:schemeClr val="bg1"/>
              </a:solidFill>
            </a:endParaRPr>
          </a:p>
        </p:txBody>
      </p:sp>
      <p:grpSp>
        <p:nvGrpSpPr>
          <p:cNvPr id="12" name="Grupo 11">
            <a:extLst>
              <a:ext uri="{FF2B5EF4-FFF2-40B4-BE49-F238E27FC236}">
                <a16:creationId xmlns:a16="http://schemas.microsoft.com/office/drawing/2014/main" id="{6D73C6E1-A634-7F03-8E59-1CA71E3799AE}"/>
              </a:ext>
            </a:extLst>
          </p:cNvPr>
          <p:cNvGrpSpPr/>
          <p:nvPr/>
        </p:nvGrpSpPr>
        <p:grpSpPr>
          <a:xfrm>
            <a:off x="5505902" y="1115028"/>
            <a:ext cx="6449737" cy="5450919"/>
            <a:chOff x="5333741" y="288977"/>
            <a:chExt cx="6449737" cy="5039122"/>
          </a:xfrm>
        </p:grpSpPr>
        <p:pic>
          <p:nvPicPr>
            <p:cNvPr id="4" name="Imagen 3">
              <a:extLst>
                <a:ext uri="{FF2B5EF4-FFF2-40B4-BE49-F238E27FC236}">
                  <a16:creationId xmlns:a16="http://schemas.microsoft.com/office/drawing/2014/main" id="{97C70D0B-16DB-3D3E-B2BB-33783645444F}"/>
                </a:ext>
              </a:extLst>
            </p:cNvPr>
            <p:cNvPicPr>
              <a:picLocks noChangeAspect="1"/>
            </p:cNvPicPr>
            <p:nvPr/>
          </p:nvPicPr>
          <p:blipFill>
            <a:blip r:embed="rId2"/>
            <a:srcRect r="73750"/>
            <a:stretch/>
          </p:blipFill>
          <p:spPr>
            <a:xfrm>
              <a:off x="5333741" y="288977"/>
              <a:ext cx="6449737" cy="4965163"/>
            </a:xfrm>
            <a:prstGeom prst="rect">
              <a:avLst/>
            </a:prstGeom>
          </p:spPr>
        </p:pic>
        <p:sp>
          <p:nvSpPr>
            <p:cNvPr id="18" name="CuadroTexto 17">
              <a:extLst>
                <a:ext uri="{FF2B5EF4-FFF2-40B4-BE49-F238E27FC236}">
                  <a16:creationId xmlns:a16="http://schemas.microsoft.com/office/drawing/2014/main" id="{41005089-3358-014F-5547-528470194D26}"/>
                </a:ext>
              </a:extLst>
            </p:cNvPr>
            <p:cNvSpPr txBox="1"/>
            <p:nvPr/>
          </p:nvSpPr>
          <p:spPr>
            <a:xfrm>
              <a:off x="9645679" y="4158820"/>
              <a:ext cx="1925835" cy="1169279"/>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Seleccionar la opción “Recepción de Mercadería”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25" name="Conector recto de flecha 24">
              <a:extLst>
                <a:ext uri="{FF2B5EF4-FFF2-40B4-BE49-F238E27FC236}">
                  <a16:creationId xmlns:a16="http://schemas.microsoft.com/office/drawing/2014/main" id="{FA6C009C-FD01-B1F1-746C-5309DC877254}"/>
                </a:ext>
              </a:extLst>
            </p:cNvPr>
            <p:cNvCxnSpPr>
              <a:cxnSpLocks/>
            </p:cNvCxnSpPr>
            <p:nvPr/>
          </p:nvCxnSpPr>
          <p:spPr>
            <a:xfrm flipH="1" flipV="1">
              <a:off x="8763230" y="3249268"/>
              <a:ext cx="1632627" cy="74003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1" name="Rectángulo 10">
              <a:extLst>
                <a:ext uri="{FF2B5EF4-FFF2-40B4-BE49-F238E27FC236}">
                  <a16:creationId xmlns:a16="http://schemas.microsoft.com/office/drawing/2014/main" id="{04B9EF06-B823-F429-8E53-45AA3A67D19E}"/>
                </a:ext>
              </a:extLst>
            </p:cNvPr>
            <p:cNvSpPr/>
            <p:nvPr/>
          </p:nvSpPr>
          <p:spPr>
            <a:xfrm>
              <a:off x="5431972" y="2971800"/>
              <a:ext cx="3570514"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7" name="Imagen 16">
            <a:extLst>
              <a:ext uri="{FF2B5EF4-FFF2-40B4-BE49-F238E27FC236}">
                <a16:creationId xmlns:a16="http://schemas.microsoft.com/office/drawing/2014/main" id="{AE3FB5B9-65F7-32F0-D7B2-AE009CF09E35}"/>
              </a:ext>
            </a:extLst>
          </p:cNvPr>
          <p:cNvPicPr>
            <a:picLocks noChangeAspect="1"/>
          </p:cNvPicPr>
          <p:nvPr/>
        </p:nvPicPr>
        <p:blipFill>
          <a:blip r:embed="rId3"/>
          <a:stretch>
            <a:fillRect/>
          </a:stretch>
        </p:blipFill>
        <p:spPr>
          <a:xfrm>
            <a:off x="199864" y="961332"/>
            <a:ext cx="5118116" cy="5692996"/>
          </a:xfrm>
          <a:prstGeom prst="rect">
            <a:avLst/>
          </a:prstGeom>
        </p:spPr>
      </p:pic>
      <p:sp>
        <p:nvSpPr>
          <p:cNvPr id="21" name="CuadroTexto 20">
            <a:extLst>
              <a:ext uri="{FF2B5EF4-FFF2-40B4-BE49-F238E27FC236}">
                <a16:creationId xmlns:a16="http://schemas.microsoft.com/office/drawing/2014/main" id="{EB6D09C8-C8EB-9701-39DB-6ADC4A168ECD}"/>
              </a:ext>
            </a:extLst>
          </p:cNvPr>
          <p:cNvSpPr txBox="1"/>
          <p:nvPr/>
        </p:nvSpPr>
        <p:spPr>
          <a:xfrm>
            <a:off x="1956529" y="2729424"/>
            <a:ext cx="3075387" cy="1071062"/>
          </a:xfrm>
          <a:prstGeom prst="rect">
            <a:avLst/>
          </a:prstGeom>
          <a:solidFill>
            <a:schemeClr val="tx1"/>
          </a:solidFill>
        </p:spPr>
        <p:txBody>
          <a:bodyPr wrap="square">
            <a:spAutoFit/>
          </a:bodyPr>
          <a:lstStyle/>
          <a:p>
            <a:pPr marL="342900" indent="-342900">
              <a:lnSpc>
                <a:spcPct val="107000"/>
              </a:lnSpc>
              <a:spcAft>
                <a:spcPts val="800"/>
              </a:spcAft>
              <a:buAutoNum type="arabicPeriod"/>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Ingresar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All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Retail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t>
            </a:r>
          </a:p>
          <a:p>
            <a:pPr marL="342900" indent="-342900">
              <a:lnSpc>
                <a:spcPct val="107000"/>
              </a:lnSpc>
              <a:spcAft>
                <a:spcPts val="800"/>
              </a:spcAft>
              <a:buAutoNum type="arabicPeriod"/>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Hacer clic en “Compras”</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2" name="Rectángulo 21">
            <a:extLst>
              <a:ext uri="{FF2B5EF4-FFF2-40B4-BE49-F238E27FC236}">
                <a16:creationId xmlns:a16="http://schemas.microsoft.com/office/drawing/2014/main" id="{06EF5DA2-29FC-9C1A-E75D-982CF98EADA9}"/>
              </a:ext>
            </a:extLst>
          </p:cNvPr>
          <p:cNvSpPr/>
          <p:nvPr/>
        </p:nvSpPr>
        <p:spPr>
          <a:xfrm>
            <a:off x="248365" y="4082403"/>
            <a:ext cx="1112349" cy="4401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4" name="Conector recto de flecha 23">
            <a:extLst>
              <a:ext uri="{FF2B5EF4-FFF2-40B4-BE49-F238E27FC236}">
                <a16:creationId xmlns:a16="http://schemas.microsoft.com/office/drawing/2014/main" id="{78D0D2D7-5B24-3BA2-2E5F-7C3A0A36351E}"/>
              </a:ext>
            </a:extLst>
          </p:cNvPr>
          <p:cNvCxnSpPr/>
          <p:nvPr/>
        </p:nvCxnSpPr>
        <p:spPr>
          <a:xfrm flipH="1">
            <a:off x="1421044" y="3526971"/>
            <a:ext cx="473070" cy="79026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32650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7F7B-D9FE-A423-B2CA-A34CCEEC63F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896C8A5-47E7-3166-3F86-0F58D16A931E}"/>
              </a:ext>
            </a:extLst>
          </p:cNvPr>
          <p:cNvSpPr txBox="1"/>
          <p:nvPr/>
        </p:nvSpPr>
        <p:spPr>
          <a:xfrm>
            <a:off x="283028" y="13494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2</a:t>
            </a:r>
            <a:endParaRPr lang="es-MX" sz="3000" dirty="0">
              <a:solidFill>
                <a:schemeClr val="bg1"/>
              </a:solidFill>
            </a:endParaRPr>
          </a:p>
        </p:txBody>
      </p:sp>
      <p:pic>
        <p:nvPicPr>
          <p:cNvPr id="7" name="Imagen 6">
            <a:extLst>
              <a:ext uri="{FF2B5EF4-FFF2-40B4-BE49-F238E27FC236}">
                <a16:creationId xmlns:a16="http://schemas.microsoft.com/office/drawing/2014/main" id="{70FCF40A-3CB0-44E7-139E-BC31AE3B80CF}"/>
              </a:ext>
            </a:extLst>
          </p:cNvPr>
          <p:cNvPicPr>
            <a:picLocks noChangeAspect="1"/>
          </p:cNvPicPr>
          <p:nvPr/>
        </p:nvPicPr>
        <p:blipFill>
          <a:blip r:embed="rId3"/>
          <a:srcRect l="305" t="8905"/>
          <a:stretch/>
        </p:blipFill>
        <p:spPr>
          <a:xfrm>
            <a:off x="228598" y="947058"/>
            <a:ext cx="11669486" cy="5636026"/>
          </a:xfrm>
          <a:prstGeom prst="rect">
            <a:avLst/>
          </a:prstGeom>
        </p:spPr>
      </p:pic>
      <p:sp>
        <p:nvSpPr>
          <p:cNvPr id="11" name="CuadroTexto 10">
            <a:extLst>
              <a:ext uri="{FF2B5EF4-FFF2-40B4-BE49-F238E27FC236}">
                <a16:creationId xmlns:a16="http://schemas.microsoft.com/office/drawing/2014/main" id="{8AF70094-4A99-25BC-D921-BA84C1683924}"/>
              </a:ext>
            </a:extLst>
          </p:cNvPr>
          <p:cNvSpPr txBox="1"/>
          <p:nvPr/>
        </p:nvSpPr>
        <p:spPr>
          <a:xfrm>
            <a:off x="93752" y="4446893"/>
            <a:ext cx="2381523" cy="672107"/>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CuadroTexto 11">
            <a:extLst>
              <a:ext uri="{FF2B5EF4-FFF2-40B4-BE49-F238E27FC236}">
                <a16:creationId xmlns:a16="http://schemas.microsoft.com/office/drawing/2014/main" id="{14155E2D-36DF-474F-0AE6-A902832EBBDB}"/>
              </a:ext>
            </a:extLst>
          </p:cNvPr>
          <p:cNvSpPr txBox="1"/>
          <p:nvPr/>
        </p:nvSpPr>
        <p:spPr>
          <a:xfrm>
            <a:off x="2830286" y="1447541"/>
            <a:ext cx="1861457" cy="968470"/>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eleccionar la opción “Pie de camión” </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Rectángulo 12">
            <a:extLst>
              <a:ext uri="{FF2B5EF4-FFF2-40B4-BE49-F238E27FC236}">
                <a16:creationId xmlns:a16="http://schemas.microsoft.com/office/drawing/2014/main" id="{3DB8FFFD-75F7-5AA3-64E1-2BB6EC1F7538}"/>
              </a:ext>
            </a:extLst>
          </p:cNvPr>
          <p:cNvSpPr/>
          <p:nvPr/>
        </p:nvSpPr>
        <p:spPr>
          <a:xfrm>
            <a:off x="590277" y="1858944"/>
            <a:ext cx="781323" cy="14566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ln w="101600">
                <a:solidFill>
                  <a:schemeClr val="tx1"/>
                </a:solidFill>
              </a:ln>
            </a:endParaRPr>
          </a:p>
        </p:txBody>
      </p:sp>
      <p:cxnSp>
        <p:nvCxnSpPr>
          <p:cNvPr id="15" name="Conector recto de flecha 14">
            <a:extLst>
              <a:ext uri="{FF2B5EF4-FFF2-40B4-BE49-F238E27FC236}">
                <a16:creationId xmlns:a16="http://schemas.microsoft.com/office/drawing/2014/main" id="{B85A86AA-C77B-5BBA-A52A-AEABFB3350CD}"/>
              </a:ext>
            </a:extLst>
          </p:cNvPr>
          <p:cNvCxnSpPr>
            <a:cxnSpLocks/>
          </p:cNvCxnSpPr>
          <p:nvPr/>
        </p:nvCxnSpPr>
        <p:spPr>
          <a:xfrm flipH="1">
            <a:off x="1469572" y="1936782"/>
            <a:ext cx="1262742"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Conector recto de flecha 17">
            <a:extLst>
              <a:ext uri="{FF2B5EF4-FFF2-40B4-BE49-F238E27FC236}">
                <a16:creationId xmlns:a16="http://schemas.microsoft.com/office/drawing/2014/main" id="{D4C0619A-60FF-5B6E-E8C2-1B69872ECDDD}"/>
              </a:ext>
            </a:extLst>
          </p:cNvPr>
          <p:cNvCxnSpPr>
            <a:cxnSpLocks/>
          </p:cNvCxnSpPr>
          <p:nvPr/>
        </p:nvCxnSpPr>
        <p:spPr>
          <a:xfrm flipH="1" flipV="1">
            <a:off x="980938" y="2466075"/>
            <a:ext cx="91304" cy="188820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ángulo 19">
            <a:extLst>
              <a:ext uri="{FF2B5EF4-FFF2-40B4-BE49-F238E27FC236}">
                <a16:creationId xmlns:a16="http://schemas.microsoft.com/office/drawing/2014/main" id="{69AA18E1-8C0E-A5DF-E003-D58EF42DE35E}"/>
              </a:ext>
            </a:extLst>
          </p:cNvPr>
          <p:cNvSpPr/>
          <p:nvPr/>
        </p:nvSpPr>
        <p:spPr>
          <a:xfrm>
            <a:off x="590277" y="2131086"/>
            <a:ext cx="672467" cy="26415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a:ln w="101600">
                <a:solidFill>
                  <a:schemeClr val="tx1"/>
                </a:solidFill>
              </a:ln>
            </a:endParaRPr>
          </a:p>
        </p:txBody>
      </p:sp>
    </p:spTree>
    <p:extLst>
      <p:ext uri="{BB962C8B-B14F-4D97-AF65-F5344CB8AC3E}">
        <p14:creationId xmlns:p14="http://schemas.microsoft.com/office/powerpoint/2010/main" val="3403082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57758-A222-BCA3-8998-F20471F24B6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D11C4DF-3741-C5A9-5868-7260C07BC0D3}"/>
              </a:ext>
            </a:extLst>
          </p:cNvPr>
          <p:cNvSpPr txBox="1"/>
          <p:nvPr/>
        </p:nvSpPr>
        <p:spPr>
          <a:xfrm>
            <a:off x="283028" y="13494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3</a:t>
            </a:r>
            <a:endParaRPr lang="es-MX" sz="3000" dirty="0">
              <a:solidFill>
                <a:schemeClr val="bg1"/>
              </a:solidFill>
            </a:endParaRPr>
          </a:p>
        </p:txBody>
      </p:sp>
      <p:pic>
        <p:nvPicPr>
          <p:cNvPr id="4" name="Imagen 3">
            <a:extLst>
              <a:ext uri="{FF2B5EF4-FFF2-40B4-BE49-F238E27FC236}">
                <a16:creationId xmlns:a16="http://schemas.microsoft.com/office/drawing/2014/main" id="{FEEA40BD-CB02-2ABF-7F2D-4BC9A5EB526F}"/>
              </a:ext>
            </a:extLst>
          </p:cNvPr>
          <p:cNvPicPr>
            <a:picLocks noChangeAspect="1"/>
          </p:cNvPicPr>
          <p:nvPr/>
        </p:nvPicPr>
        <p:blipFill>
          <a:blip r:embed="rId3"/>
          <a:stretch>
            <a:fillRect/>
          </a:stretch>
        </p:blipFill>
        <p:spPr>
          <a:xfrm>
            <a:off x="217714" y="930863"/>
            <a:ext cx="11756571" cy="5426657"/>
          </a:xfrm>
          <a:prstGeom prst="rect">
            <a:avLst/>
          </a:prstGeom>
        </p:spPr>
      </p:pic>
      <p:sp>
        <p:nvSpPr>
          <p:cNvPr id="5" name="Rectángulo 4">
            <a:extLst>
              <a:ext uri="{FF2B5EF4-FFF2-40B4-BE49-F238E27FC236}">
                <a16:creationId xmlns:a16="http://schemas.microsoft.com/office/drawing/2014/main" id="{72DAC670-0B4F-E72E-B711-1E8F1A13D50A}"/>
              </a:ext>
            </a:extLst>
          </p:cNvPr>
          <p:cNvSpPr/>
          <p:nvPr/>
        </p:nvSpPr>
        <p:spPr>
          <a:xfrm>
            <a:off x="620485" y="1850570"/>
            <a:ext cx="3788227" cy="2164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B60CB916-30D0-B221-EF84-0F66A4E9244E}"/>
              </a:ext>
            </a:extLst>
          </p:cNvPr>
          <p:cNvCxnSpPr>
            <a:cxnSpLocks/>
          </p:cNvCxnSpPr>
          <p:nvPr/>
        </p:nvCxnSpPr>
        <p:spPr>
          <a:xfrm flipH="1">
            <a:off x="2416629" y="1143000"/>
            <a:ext cx="391885" cy="54973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CuadroTexto 8">
            <a:extLst>
              <a:ext uri="{FF2B5EF4-FFF2-40B4-BE49-F238E27FC236}">
                <a16:creationId xmlns:a16="http://schemas.microsoft.com/office/drawing/2014/main" id="{2DE0DC33-C3B0-3AAF-0F5E-C42AB0CC1622}"/>
              </a:ext>
            </a:extLst>
          </p:cNvPr>
          <p:cNvSpPr txBox="1"/>
          <p:nvPr/>
        </p:nvSpPr>
        <p:spPr>
          <a:xfrm>
            <a:off x="2079151" y="385063"/>
            <a:ext cx="2993592" cy="672107"/>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Buscar por “Código Proveedor” o “Nombre”</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2" name="Imagen 21">
            <a:extLst>
              <a:ext uri="{FF2B5EF4-FFF2-40B4-BE49-F238E27FC236}">
                <a16:creationId xmlns:a16="http://schemas.microsoft.com/office/drawing/2014/main" id="{01C888D5-578F-AEAA-D061-2C601447F6E7}"/>
              </a:ext>
            </a:extLst>
          </p:cNvPr>
          <p:cNvPicPr>
            <a:picLocks noChangeAspect="1"/>
          </p:cNvPicPr>
          <p:nvPr/>
        </p:nvPicPr>
        <p:blipFill>
          <a:blip r:embed="rId4"/>
          <a:stretch>
            <a:fillRect/>
          </a:stretch>
        </p:blipFill>
        <p:spPr>
          <a:xfrm>
            <a:off x="4811483" y="1525237"/>
            <a:ext cx="5682342" cy="4364216"/>
          </a:xfrm>
          <a:prstGeom prst="rect">
            <a:avLst/>
          </a:prstGeom>
        </p:spPr>
      </p:pic>
      <p:sp>
        <p:nvSpPr>
          <p:cNvPr id="23" name="Rectángulo 22">
            <a:extLst>
              <a:ext uri="{FF2B5EF4-FFF2-40B4-BE49-F238E27FC236}">
                <a16:creationId xmlns:a16="http://schemas.microsoft.com/office/drawing/2014/main" id="{319F2FE2-D970-5684-A845-544C0E80C925}"/>
              </a:ext>
            </a:extLst>
          </p:cNvPr>
          <p:cNvSpPr/>
          <p:nvPr/>
        </p:nvSpPr>
        <p:spPr>
          <a:xfrm>
            <a:off x="5034645" y="3505331"/>
            <a:ext cx="4844142" cy="2611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25">
            <a:extLst>
              <a:ext uri="{FF2B5EF4-FFF2-40B4-BE49-F238E27FC236}">
                <a16:creationId xmlns:a16="http://schemas.microsoft.com/office/drawing/2014/main" id="{496C8CCE-7287-8C9E-4ED9-DB937740423A}"/>
              </a:ext>
            </a:extLst>
          </p:cNvPr>
          <p:cNvSpPr/>
          <p:nvPr/>
        </p:nvSpPr>
        <p:spPr>
          <a:xfrm>
            <a:off x="4795157" y="5606273"/>
            <a:ext cx="1300843" cy="2831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8" name="Conector recto de flecha 27">
            <a:extLst>
              <a:ext uri="{FF2B5EF4-FFF2-40B4-BE49-F238E27FC236}">
                <a16:creationId xmlns:a16="http://schemas.microsoft.com/office/drawing/2014/main" id="{D7018E8B-2E93-104B-222A-D519AF093814}"/>
              </a:ext>
            </a:extLst>
          </p:cNvPr>
          <p:cNvCxnSpPr>
            <a:cxnSpLocks/>
          </p:cNvCxnSpPr>
          <p:nvPr/>
        </p:nvCxnSpPr>
        <p:spPr>
          <a:xfrm flipH="1" flipV="1">
            <a:off x="9633860" y="3635894"/>
            <a:ext cx="1110339" cy="72493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9" name="CuadroTexto 28">
            <a:extLst>
              <a:ext uri="{FF2B5EF4-FFF2-40B4-BE49-F238E27FC236}">
                <a16:creationId xmlns:a16="http://schemas.microsoft.com/office/drawing/2014/main" id="{6BF3E8BF-F55B-270D-7C1C-813E0ABCB15A}"/>
              </a:ext>
            </a:extLst>
          </p:cNvPr>
          <p:cNvSpPr txBox="1"/>
          <p:nvPr/>
        </p:nvSpPr>
        <p:spPr>
          <a:xfrm>
            <a:off x="9514113" y="4491901"/>
            <a:ext cx="2460172" cy="1663789"/>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2. Se abrirá una pantalla mostrando los proveedores</a:t>
            </a:r>
          </a:p>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alguno de la lista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31" name="Conector recto de flecha 30">
            <a:extLst>
              <a:ext uri="{FF2B5EF4-FFF2-40B4-BE49-F238E27FC236}">
                <a16:creationId xmlns:a16="http://schemas.microsoft.com/office/drawing/2014/main" id="{E2B4147A-001F-CEF3-49C1-93C7A7C1EDFE}"/>
              </a:ext>
            </a:extLst>
          </p:cNvPr>
          <p:cNvCxnSpPr>
            <a:cxnSpLocks/>
          </p:cNvCxnSpPr>
          <p:nvPr/>
        </p:nvCxnSpPr>
        <p:spPr>
          <a:xfrm flipV="1">
            <a:off x="5072743" y="5889452"/>
            <a:ext cx="372835" cy="52684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CuadroTexto 33">
            <a:extLst>
              <a:ext uri="{FF2B5EF4-FFF2-40B4-BE49-F238E27FC236}">
                <a16:creationId xmlns:a16="http://schemas.microsoft.com/office/drawing/2014/main" id="{088BD68E-E10F-C957-2142-0E4EEBB1CC04}"/>
              </a:ext>
            </a:extLst>
          </p:cNvPr>
          <p:cNvSpPr txBox="1"/>
          <p:nvPr/>
        </p:nvSpPr>
        <p:spPr>
          <a:xfrm>
            <a:off x="2416629" y="6136883"/>
            <a:ext cx="2579932" cy="672107"/>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4. 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“Seleccionar”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5376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C6D0-1E48-10BF-A8B2-B9C1437B782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E2E74A6-AA03-F468-24A0-729E70E0D120}"/>
              </a:ext>
            </a:extLst>
          </p:cNvPr>
          <p:cNvSpPr txBox="1"/>
          <p:nvPr/>
        </p:nvSpPr>
        <p:spPr>
          <a:xfrm>
            <a:off x="269964" y="12359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4</a:t>
            </a:r>
            <a:endParaRPr lang="es-MX" sz="3000" dirty="0">
              <a:solidFill>
                <a:schemeClr val="bg1"/>
              </a:solidFill>
            </a:endParaRPr>
          </a:p>
        </p:txBody>
      </p:sp>
      <p:pic>
        <p:nvPicPr>
          <p:cNvPr id="4" name="Imagen 3">
            <a:extLst>
              <a:ext uri="{FF2B5EF4-FFF2-40B4-BE49-F238E27FC236}">
                <a16:creationId xmlns:a16="http://schemas.microsoft.com/office/drawing/2014/main" id="{651822BC-2519-7320-B74F-8D7188D7BBBB}"/>
              </a:ext>
            </a:extLst>
          </p:cNvPr>
          <p:cNvPicPr>
            <a:picLocks noChangeAspect="1"/>
          </p:cNvPicPr>
          <p:nvPr/>
        </p:nvPicPr>
        <p:blipFill>
          <a:blip r:embed="rId2"/>
          <a:srcRect t="8987"/>
          <a:stretch/>
        </p:blipFill>
        <p:spPr>
          <a:xfrm>
            <a:off x="243839" y="892630"/>
            <a:ext cx="11704322" cy="5771332"/>
          </a:xfrm>
          <a:prstGeom prst="rect">
            <a:avLst/>
          </a:prstGeom>
        </p:spPr>
      </p:pic>
      <p:sp>
        <p:nvSpPr>
          <p:cNvPr id="5" name="Rectángulo 4">
            <a:extLst>
              <a:ext uri="{FF2B5EF4-FFF2-40B4-BE49-F238E27FC236}">
                <a16:creationId xmlns:a16="http://schemas.microsoft.com/office/drawing/2014/main" id="{70F8BDE3-1EED-2D88-41B1-16C7828B29C9}"/>
              </a:ext>
            </a:extLst>
          </p:cNvPr>
          <p:cNvSpPr/>
          <p:nvPr/>
        </p:nvSpPr>
        <p:spPr>
          <a:xfrm>
            <a:off x="4789715" y="3015339"/>
            <a:ext cx="2590799" cy="13161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5DB97FF6-4FEB-FFEF-4BA4-F25DF4D7C3F2}"/>
              </a:ext>
            </a:extLst>
          </p:cNvPr>
          <p:cNvSpPr txBox="1"/>
          <p:nvPr/>
        </p:nvSpPr>
        <p:spPr>
          <a:xfrm>
            <a:off x="4328295" y="5042222"/>
            <a:ext cx="3977505" cy="1663789"/>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Opción 1:</a:t>
            </a:r>
          </a:p>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Si el proveedor no tie</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ne contratos (Proveedor – Sucursal) activos, el Sistema no permitirá continuar y mostrará un mensaje de error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8" name="Conector recto de flecha 7">
            <a:extLst>
              <a:ext uri="{FF2B5EF4-FFF2-40B4-BE49-F238E27FC236}">
                <a16:creationId xmlns:a16="http://schemas.microsoft.com/office/drawing/2014/main" id="{3CDC3F37-8A7B-C22C-5C1F-144D8D248AF2}"/>
              </a:ext>
            </a:extLst>
          </p:cNvPr>
          <p:cNvCxnSpPr>
            <a:cxnSpLocks/>
          </p:cNvCxnSpPr>
          <p:nvPr/>
        </p:nvCxnSpPr>
        <p:spPr>
          <a:xfrm flipH="1" flipV="1">
            <a:off x="6117771" y="4396414"/>
            <a:ext cx="10886" cy="6041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5777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9829C-2B05-2AA4-E1B8-5D9BF94A842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C07AC4C-F609-B4ED-715D-973F21556997}"/>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4</a:t>
            </a:r>
            <a:endParaRPr lang="es-MX" sz="3000" dirty="0">
              <a:solidFill>
                <a:schemeClr val="bg1"/>
              </a:solidFill>
            </a:endParaRPr>
          </a:p>
        </p:txBody>
      </p:sp>
      <p:pic>
        <p:nvPicPr>
          <p:cNvPr id="5" name="Imagen 4">
            <a:extLst>
              <a:ext uri="{FF2B5EF4-FFF2-40B4-BE49-F238E27FC236}">
                <a16:creationId xmlns:a16="http://schemas.microsoft.com/office/drawing/2014/main" id="{F0799367-65B8-1DB8-D9C6-43774D92459C}"/>
              </a:ext>
            </a:extLst>
          </p:cNvPr>
          <p:cNvPicPr>
            <a:picLocks noChangeAspect="1"/>
          </p:cNvPicPr>
          <p:nvPr/>
        </p:nvPicPr>
        <p:blipFill>
          <a:blip r:embed="rId2"/>
          <a:srcRect b="3376"/>
          <a:stretch/>
        </p:blipFill>
        <p:spPr>
          <a:xfrm>
            <a:off x="174171" y="933267"/>
            <a:ext cx="11832772" cy="5641703"/>
          </a:xfrm>
          <a:prstGeom prst="rect">
            <a:avLst/>
          </a:prstGeom>
        </p:spPr>
      </p:pic>
      <p:sp>
        <p:nvSpPr>
          <p:cNvPr id="11" name="Rectángulo 10">
            <a:extLst>
              <a:ext uri="{FF2B5EF4-FFF2-40B4-BE49-F238E27FC236}">
                <a16:creationId xmlns:a16="http://schemas.microsoft.com/office/drawing/2014/main" id="{5177DC8B-C41A-FEF9-8440-7E29FE07B91B}"/>
              </a:ext>
            </a:extLst>
          </p:cNvPr>
          <p:cNvSpPr/>
          <p:nvPr/>
        </p:nvSpPr>
        <p:spPr>
          <a:xfrm>
            <a:off x="598713" y="1719942"/>
            <a:ext cx="5072722" cy="3844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5" name="Conector recto de flecha 24">
            <a:extLst>
              <a:ext uri="{FF2B5EF4-FFF2-40B4-BE49-F238E27FC236}">
                <a16:creationId xmlns:a16="http://schemas.microsoft.com/office/drawing/2014/main" id="{C8B3C05C-D872-F1B6-C415-35A5BB872987}"/>
              </a:ext>
            </a:extLst>
          </p:cNvPr>
          <p:cNvCxnSpPr>
            <a:cxnSpLocks/>
          </p:cNvCxnSpPr>
          <p:nvPr/>
        </p:nvCxnSpPr>
        <p:spPr>
          <a:xfrm flipH="1" flipV="1">
            <a:off x="1894114" y="2000784"/>
            <a:ext cx="2804447" cy="1870361"/>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18" name="CuadroTexto 17">
            <a:extLst>
              <a:ext uri="{FF2B5EF4-FFF2-40B4-BE49-F238E27FC236}">
                <a16:creationId xmlns:a16="http://schemas.microsoft.com/office/drawing/2014/main" id="{EAC46FD9-DFEB-9D1A-6097-87787B11568E}"/>
              </a:ext>
            </a:extLst>
          </p:cNvPr>
          <p:cNvSpPr txBox="1"/>
          <p:nvPr/>
        </p:nvSpPr>
        <p:spPr>
          <a:xfrm>
            <a:off x="4872712" y="3446602"/>
            <a:ext cx="4271288" cy="1663789"/>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Opción 2:</a:t>
            </a:r>
          </a:p>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Si el proveedor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cuenta con contratos (Proveedor – Sucursal) activos, el sistema por default llenará el “Nombre” y el “RFC”</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05343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3B6E7-C461-C219-1BD4-72BD4C43B69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6256007-A3BF-8E2C-20BD-BF6E4FD0F8AC}"/>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5</a:t>
            </a:r>
            <a:endParaRPr lang="es-MX" sz="3000" dirty="0">
              <a:solidFill>
                <a:schemeClr val="bg1"/>
              </a:solidFill>
            </a:endParaRPr>
          </a:p>
        </p:txBody>
      </p:sp>
      <p:pic>
        <p:nvPicPr>
          <p:cNvPr id="5" name="Imagen 4">
            <a:extLst>
              <a:ext uri="{FF2B5EF4-FFF2-40B4-BE49-F238E27FC236}">
                <a16:creationId xmlns:a16="http://schemas.microsoft.com/office/drawing/2014/main" id="{3974D969-0933-67AE-48A6-B0A4DC8931FB}"/>
              </a:ext>
            </a:extLst>
          </p:cNvPr>
          <p:cNvPicPr>
            <a:picLocks noChangeAspect="1"/>
          </p:cNvPicPr>
          <p:nvPr/>
        </p:nvPicPr>
        <p:blipFill>
          <a:blip r:embed="rId2"/>
          <a:srcRect b="3572"/>
          <a:stretch/>
        </p:blipFill>
        <p:spPr>
          <a:xfrm>
            <a:off x="174171" y="933268"/>
            <a:ext cx="11832772" cy="5721060"/>
          </a:xfrm>
          <a:prstGeom prst="rect">
            <a:avLst/>
          </a:prstGeom>
        </p:spPr>
      </p:pic>
      <p:sp>
        <p:nvSpPr>
          <p:cNvPr id="7" name="Rectángulo 6">
            <a:extLst>
              <a:ext uri="{FF2B5EF4-FFF2-40B4-BE49-F238E27FC236}">
                <a16:creationId xmlns:a16="http://schemas.microsoft.com/office/drawing/2014/main" id="{53B7F2A3-D994-A3E4-B6BD-16581FF17A51}"/>
              </a:ext>
            </a:extLst>
          </p:cNvPr>
          <p:cNvSpPr/>
          <p:nvPr/>
        </p:nvSpPr>
        <p:spPr>
          <a:xfrm>
            <a:off x="1763487" y="2496518"/>
            <a:ext cx="2259873" cy="3228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a:extLst>
              <a:ext uri="{FF2B5EF4-FFF2-40B4-BE49-F238E27FC236}">
                <a16:creationId xmlns:a16="http://schemas.microsoft.com/office/drawing/2014/main" id="{E341F012-0E35-81E8-7610-044B29980C7B}"/>
              </a:ext>
            </a:extLst>
          </p:cNvPr>
          <p:cNvSpPr txBox="1"/>
          <p:nvPr/>
        </p:nvSpPr>
        <p:spPr>
          <a:xfrm>
            <a:off x="4023359" y="4252626"/>
            <a:ext cx="2591865" cy="968470"/>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Capturar el código del artículo que se va a </a:t>
            </a:r>
            <a:r>
              <a:rPr lang="es-MX" kern="100" dirty="0" err="1">
                <a:solidFill>
                  <a:schemeClr val="bg1"/>
                </a:solidFill>
                <a:latin typeface="Century Gothic" panose="020B0502020202020204" pitchFamily="34" charset="0"/>
                <a:ea typeface="Aptos" panose="020B0004020202020204" pitchFamily="34" charset="0"/>
                <a:cs typeface="Times New Roman" panose="02020603050405020304" pitchFamily="18" charset="0"/>
              </a:rPr>
              <a:t>recepcionar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9" name="Conector recto de flecha 8">
            <a:extLst>
              <a:ext uri="{FF2B5EF4-FFF2-40B4-BE49-F238E27FC236}">
                <a16:creationId xmlns:a16="http://schemas.microsoft.com/office/drawing/2014/main" id="{664988FE-F65D-2C2A-F740-B74DA98C242F}"/>
              </a:ext>
            </a:extLst>
          </p:cNvPr>
          <p:cNvCxnSpPr>
            <a:cxnSpLocks/>
          </p:cNvCxnSpPr>
          <p:nvPr/>
        </p:nvCxnSpPr>
        <p:spPr>
          <a:xfrm flipH="1" flipV="1">
            <a:off x="3109621" y="2678643"/>
            <a:ext cx="2017550" cy="142178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9101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9360ABA-AAF2-F0A8-F427-9E01719F5A7E}"/>
              </a:ext>
            </a:extLst>
          </p:cNvPr>
          <p:cNvSpPr txBox="1"/>
          <p:nvPr/>
        </p:nvSpPr>
        <p:spPr>
          <a:xfrm>
            <a:off x="475336" y="76490"/>
            <a:ext cx="10862133" cy="6093976"/>
          </a:xfrm>
          <a:prstGeom prst="rect">
            <a:avLst/>
          </a:prstGeom>
          <a:noFill/>
        </p:spPr>
        <p:txBody>
          <a:bodyPr wrap="square" rtlCol="0">
            <a:spAutoFit/>
          </a:bodyPr>
          <a:lstStyle/>
          <a:p>
            <a:r>
              <a:rPr lang="es-MX" sz="6500" dirty="0">
                <a:solidFill>
                  <a:srgbClr val="002060"/>
                </a:solidFill>
                <a:latin typeface="Century Gothic" panose="020B0502020202020204" pitchFamily="34" charset="0"/>
              </a:rPr>
              <a:t>Existen 3 tipos para Recepción de Mercancía:</a:t>
            </a:r>
          </a:p>
          <a:p>
            <a:endParaRPr lang="es-MX" sz="6500" dirty="0">
              <a:solidFill>
                <a:srgbClr val="002060"/>
              </a:solidFill>
              <a:latin typeface="Century Gothic" panose="020B0502020202020204" pitchFamily="34" charset="0"/>
            </a:endParaRPr>
          </a:p>
          <a:p>
            <a:pPr marL="857250" indent="-857250">
              <a:buFont typeface="Arial" panose="020B0604020202020204" pitchFamily="34" charset="0"/>
              <a:buChar char="•"/>
            </a:pPr>
            <a:r>
              <a:rPr lang="es-MX" sz="6500" dirty="0">
                <a:solidFill>
                  <a:srgbClr val="002060"/>
                </a:solidFill>
                <a:latin typeface="Century Gothic" panose="020B0502020202020204" pitchFamily="34" charset="0"/>
              </a:rPr>
              <a:t>Órden de compra</a:t>
            </a:r>
          </a:p>
          <a:p>
            <a:pPr marL="857250" indent="-857250">
              <a:buFont typeface="Arial" panose="020B0604020202020204" pitchFamily="34" charset="0"/>
              <a:buChar char="•"/>
            </a:pPr>
            <a:r>
              <a:rPr lang="es-MX" sz="6500" dirty="0">
                <a:solidFill>
                  <a:srgbClr val="002060"/>
                </a:solidFill>
                <a:latin typeface="Century Gothic" panose="020B0502020202020204" pitchFamily="34" charset="0"/>
              </a:rPr>
              <a:t>Pie de camión</a:t>
            </a:r>
          </a:p>
          <a:p>
            <a:pPr marL="857250" indent="-857250">
              <a:buFont typeface="Arial" panose="020B0604020202020204" pitchFamily="34" charset="0"/>
              <a:buChar char="•"/>
            </a:pPr>
            <a:r>
              <a:rPr lang="es-MX" sz="6500" dirty="0">
                <a:solidFill>
                  <a:srgbClr val="002060"/>
                </a:solidFill>
                <a:latin typeface="Century Gothic" panose="020B0502020202020204" pitchFamily="34" charset="0"/>
              </a:rPr>
              <a:t>Traspasos</a:t>
            </a:r>
          </a:p>
        </p:txBody>
      </p:sp>
      <p:sp>
        <p:nvSpPr>
          <p:cNvPr id="6" name="Subtítulo 6">
            <a:extLst>
              <a:ext uri="{FF2B5EF4-FFF2-40B4-BE49-F238E27FC236}">
                <a16:creationId xmlns:a16="http://schemas.microsoft.com/office/drawing/2014/main" id="{5DAC94C7-5810-8835-1B5A-E2E0F8E088A5}"/>
              </a:ext>
            </a:extLst>
          </p:cNvPr>
          <p:cNvSpPr txBox="1">
            <a:spLocks/>
          </p:cNvSpPr>
          <p:nvPr/>
        </p:nvSpPr>
        <p:spPr>
          <a:xfrm>
            <a:off x="208639" y="6305219"/>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7" name="Subtítulo 6">
            <a:extLst>
              <a:ext uri="{FF2B5EF4-FFF2-40B4-BE49-F238E27FC236}">
                <a16:creationId xmlns:a16="http://schemas.microsoft.com/office/drawing/2014/main" id="{628990A7-D658-2FA1-7854-F6C94CBBE7FB}"/>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4</a:t>
            </a:r>
          </a:p>
        </p:txBody>
      </p:sp>
    </p:spTree>
    <p:extLst>
      <p:ext uri="{BB962C8B-B14F-4D97-AF65-F5344CB8AC3E}">
        <p14:creationId xmlns:p14="http://schemas.microsoft.com/office/powerpoint/2010/main" val="2254949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C757-04EE-808E-DCE7-EAABFFEC0E9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5F7DC10-1B49-1874-6566-EB6C61936F2C}"/>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6</a:t>
            </a:r>
            <a:endParaRPr lang="es-MX" sz="3000" dirty="0">
              <a:solidFill>
                <a:schemeClr val="bg1"/>
              </a:solidFill>
            </a:endParaRPr>
          </a:p>
        </p:txBody>
      </p:sp>
      <p:pic>
        <p:nvPicPr>
          <p:cNvPr id="5" name="Imagen 4">
            <a:extLst>
              <a:ext uri="{FF2B5EF4-FFF2-40B4-BE49-F238E27FC236}">
                <a16:creationId xmlns:a16="http://schemas.microsoft.com/office/drawing/2014/main" id="{386DD11E-F697-693A-6432-6243F2497521}"/>
              </a:ext>
            </a:extLst>
          </p:cNvPr>
          <p:cNvPicPr>
            <a:picLocks noChangeAspect="1"/>
          </p:cNvPicPr>
          <p:nvPr/>
        </p:nvPicPr>
        <p:blipFill>
          <a:blip r:embed="rId2"/>
          <a:stretch>
            <a:fillRect/>
          </a:stretch>
        </p:blipFill>
        <p:spPr>
          <a:xfrm>
            <a:off x="174171" y="933268"/>
            <a:ext cx="11832772" cy="5579740"/>
          </a:xfrm>
          <a:prstGeom prst="rect">
            <a:avLst/>
          </a:prstGeom>
        </p:spPr>
      </p:pic>
      <p:sp>
        <p:nvSpPr>
          <p:cNvPr id="13" name="CuadroTexto 12">
            <a:extLst>
              <a:ext uri="{FF2B5EF4-FFF2-40B4-BE49-F238E27FC236}">
                <a16:creationId xmlns:a16="http://schemas.microsoft.com/office/drawing/2014/main" id="{8BBE7A3F-E038-39BB-7607-3F8A65837DE1}"/>
              </a:ext>
            </a:extLst>
          </p:cNvPr>
          <p:cNvSpPr txBox="1"/>
          <p:nvPr/>
        </p:nvSpPr>
        <p:spPr>
          <a:xfrm>
            <a:off x="4144795" y="3368762"/>
            <a:ext cx="3778972" cy="1663789"/>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Opción 1:</a:t>
            </a:r>
          </a:p>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Si el artículo no se encuentra estipulado en el contrato, el Sistema mostrará un mensaje de error y no permitirá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4" name="Rectángulo 13">
            <a:extLst>
              <a:ext uri="{FF2B5EF4-FFF2-40B4-BE49-F238E27FC236}">
                <a16:creationId xmlns:a16="http://schemas.microsoft.com/office/drawing/2014/main" id="{BCAABE5C-F8A2-FF8C-2B02-B757D5AB5F47}"/>
              </a:ext>
            </a:extLst>
          </p:cNvPr>
          <p:cNvSpPr/>
          <p:nvPr/>
        </p:nvSpPr>
        <p:spPr>
          <a:xfrm>
            <a:off x="195943" y="6313715"/>
            <a:ext cx="11734800" cy="247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5" name="Conector recto de flecha 14">
            <a:extLst>
              <a:ext uri="{FF2B5EF4-FFF2-40B4-BE49-F238E27FC236}">
                <a16:creationId xmlns:a16="http://schemas.microsoft.com/office/drawing/2014/main" id="{4312A0CF-0AE4-AC80-90DA-9D0E84E961F0}"/>
              </a:ext>
            </a:extLst>
          </p:cNvPr>
          <p:cNvCxnSpPr>
            <a:cxnSpLocks/>
          </p:cNvCxnSpPr>
          <p:nvPr/>
        </p:nvCxnSpPr>
        <p:spPr>
          <a:xfrm>
            <a:off x="6034281" y="5159829"/>
            <a:ext cx="0" cy="1094893"/>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59595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AB4CC-30E9-ADDC-5228-F98117CB2F9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36CB979-CC65-BE1F-02FA-D1BD49DB4C06}"/>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6</a:t>
            </a:r>
            <a:endParaRPr lang="es-MX" sz="3000" dirty="0">
              <a:solidFill>
                <a:schemeClr val="bg1"/>
              </a:solidFill>
            </a:endParaRPr>
          </a:p>
        </p:txBody>
      </p:sp>
      <p:pic>
        <p:nvPicPr>
          <p:cNvPr id="4" name="Imagen 3">
            <a:extLst>
              <a:ext uri="{FF2B5EF4-FFF2-40B4-BE49-F238E27FC236}">
                <a16:creationId xmlns:a16="http://schemas.microsoft.com/office/drawing/2014/main" id="{53C682D6-6AD3-A744-A901-5AE19B050B79}"/>
              </a:ext>
            </a:extLst>
          </p:cNvPr>
          <p:cNvPicPr>
            <a:picLocks noChangeAspect="1"/>
          </p:cNvPicPr>
          <p:nvPr/>
        </p:nvPicPr>
        <p:blipFill>
          <a:blip r:embed="rId2"/>
          <a:stretch>
            <a:fillRect/>
          </a:stretch>
        </p:blipFill>
        <p:spPr>
          <a:xfrm>
            <a:off x="228048" y="961332"/>
            <a:ext cx="11718347" cy="5374154"/>
          </a:xfrm>
          <a:prstGeom prst="rect">
            <a:avLst/>
          </a:prstGeom>
        </p:spPr>
      </p:pic>
      <p:sp>
        <p:nvSpPr>
          <p:cNvPr id="13" name="CuadroTexto 12">
            <a:extLst>
              <a:ext uri="{FF2B5EF4-FFF2-40B4-BE49-F238E27FC236}">
                <a16:creationId xmlns:a16="http://schemas.microsoft.com/office/drawing/2014/main" id="{9CA59A8C-F217-A146-490B-E46E4BA2192E}"/>
              </a:ext>
            </a:extLst>
          </p:cNvPr>
          <p:cNvSpPr txBox="1"/>
          <p:nvPr/>
        </p:nvSpPr>
        <p:spPr>
          <a:xfrm>
            <a:off x="3744960" y="4842629"/>
            <a:ext cx="4506411" cy="1367426"/>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Opción 2:</a:t>
            </a:r>
          </a:p>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Si el artículo se encuentra estipulado en el contrato, el Sistema lo agregará para poder generar la recepción</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Rectángulo 5">
            <a:extLst>
              <a:ext uri="{FF2B5EF4-FFF2-40B4-BE49-F238E27FC236}">
                <a16:creationId xmlns:a16="http://schemas.microsoft.com/office/drawing/2014/main" id="{392E959F-E65E-95CB-5C64-0CC22C0A0B30}"/>
              </a:ext>
            </a:extLst>
          </p:cNvPr>
          <p:cNvSpPr/>
          <p:nvPr/>
        </p:nvSpPr>
        <p:spPr>
          <a:xfrm>
            <a:off x="598714" y="3029055"/>
            <a:ext cx="8512629" cy="5020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a:extLst>
              <a:ext uri="{FF2B5EF4-FFF2-40B4-BE49-F238E27FC236}">
                <a16:creationId xmlns:a16="http://schemas.microsoft.com/office/drawing/2014/main" id="{36A1FB4D-3923-C347-D0FC-746AA689FBFF}"/>
              </a:ext>
            </a:extLst>
          </p:cNvPr>
          <p:cNvSpPr/>
          <p:nvPr/>
        </p:nvSpPr>
        <p:spPr>
          <a:xfrm>
            <a:off x="4245429" y="3563766"/>
            <a:ext cx="1110342" cy="78900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084C8339-AFEB-1DDD-BF77-4CFF4D14AB12}"/>
              </a:ext>
            </a:extLst>
          </p:cNvPr>
          <p:cNvCxnSpPr>
            <a:cxnSpLocks/>
          </p:cNvCxnSpPr>
          <p:nvPr/>
        </p:nvCxnSpPr>
        <p:spPr>
          <a:xfrm flipH="1" flipV="1">
            <a:off x="3834625" y="3429000"/>
            <a:ext cx="1020403" cy="128819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0356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A79FE-17D3-9F00-4C67-02A352758B1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33FE810-A8B6-1C45-11F1-A1BBA1B4D27E}"/>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7</a:t>
            </a:r>
            <a:endParaRPr lang="es-MX" sz="3000" dirty="0">
              <a:solidFill>
                <a:schemeClr val="bg1"/>
              </a:solidFill>
            </a:endParaRPr>
          </a:p>
        </p:txBody>
      </p:sp>
      <p:pic>
        <p:nvPicPr>
          <p:cNvPr id="4" name="Imagen 3">
            <a:extLst>
              <a:ext uri="{FF2B5EF4-FFF2-40B4-BE49-F238E27FC236}">
                <a16:creationId xmlns:a16="http://schemas.microsoft.com/office/drawing/2014/main" id="{1E945ABA-C3DE-4D27-EF05-19604F5BA657}"/>
              </a:ext>
            </a:extLst>
          </p:cNvPr>
          <p:cNvPicPr>
            <a:picLocks noChangeAspect="1"/>
          </p:cNvPicPr>
          <p:nvPr/>
        </p:nvPicPr>
        <p:blipFill>
          <a:blip r:embed="rId2"/>
          <a:stretch>
            <a:fillRect/>
          </a:stretch>
        </p:blipFill>
        <p:spPr>
          <a:xfrm>
            <a:off x="129154" y="901229"/>
            <a:ext cx="11846607" cy="5649685"/>
          </a:xfrm>
          <a:prstGeom prst="rect">
            <a:avLst/>
          </a:prstGeom>
        </p:spPr>
      </p:pic>
      <p:cxnSp>
        <p:nvCxnSpPr>
          <p:cNvPr id="18" name="Conector recto de flecha 17">
            <a:extLst>
              <a:ext uri="{FF2B5EF4-FFF2-40B4-BE49-F238E27FC236}">
                <a16:creationId xmlns:a16="http://schemas.microsoft.com/office/drawing/2014/main" id="{566A27C7-F673-5CA7-DF1D-AA6A0980DB94}"/>
              </a:ext>
            </a:extLst>
          </p:cNvPr>
          <p:cNvCxnSpPr>
            <a:cxnSpLocks/>
          </p:cNvCxnSpPr>
          <p:nvPr/>
        </p:nvCxnSpPr>
        <p:spPr>
          <a:xfrm flipH="1" flipV="1">
            <a:off x="8232319" y="3355957"/>
            <a:ext cx="1205597" cy="83998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Rectangle 1">
            <a:extLst>
              <a:ext uri="{FF2B5EF4-FFF2-40B4-BE49-F238E27FC236}">
                <a16:creationId xmlns:a16="http://schemas.microsoft.com/office/drawing/2014/main" id="{3D48F616-AC0B-BC4E-C242-161ED221C2D8}"/>
              </a:ext>
            </a:extLst>
          </p:cNvPr>
          <p:cNvSpPr>
            <a:spLocks noChangeArrowheads="1"/>
          </p:cNvSpPr>
          <p:nvPr/>
        </p:nvSpPr>
        <p:spPr bwMode="auto">
          <a:xfrm>
            <a:off x="9569281" y="3775948"/>
            <a:ext cx="2296886" cy="12003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2. Colocar las cantidades que se van a </a:t>
            </a:r>
            <a:r>
              <a:rPr lang="es-MX" altLang="es-MX" dirty="0" err="1">
                <a:solidFill>
                  <a:schemeClr val="bg1"/>
                </a:solidFill>
                <a:latin typeface="Century Gothic" panose="020B0502020202020204" pitchFamily="34" charset="0"/>
              </a:rPr>
              <a:t>recepcionar</a:t>
            </a:r>
            <a:r>
              <a:rPr lang="es-MX" altLang="es-MX" dirty="0">
                <a:solidFill>
                  <a:schemeClr val="bg1"/>
                </a:solidFill>
                <a:latin typeface="Century Gothic" panose="020B0502020202020204" pitchFamily="34" charset="0"/>
              </a:rPr>
              <a:t> del producto</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sp>
        <p:nvSpPr>
          <p:cNvPr id="13" name="Rectangle 1">
            <a:extLst>
              <a:ext uri="{FF2B5EF4-FFF2-40B4-BE49-F238E27FC236}">
                <a16:creationId xmlns:a16="http://schemas.microsoft.com/office/drawing/2014/main" id="{15053D4A-F282-A340-ED75-ECC599B8BBF2}"/>
              </a:ext>
            </a:extLst>
          </p:cNvPr>
          <p:cNvSpPr>
            <a:spLocks noChangeArrowheads="1"/>
          </p:cNvSpPr>
          <p:nvPr/>
        </p:nvSpPr>
        <p:spPr bwMode="auto">
          <a:xfrm>
            <a:off x="5064152" y="4376112"/>
            <a:ext cx="2899610" cy="92333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1. Es importante revisar que la unidades de medida sean correctas </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cxnSp>
        <p:nvCxnSpPr>
          <p:cNvPr id="19" name="Conector recto de flecha 18">
            <a:extLst>
              <a:ext uri="{FF2B5EF4-FFF2-40B4-BE49-F238E27FC236}">
                <a16:creationId xmlns:a16="http://schemas.microsoft.com/office/drawing/2014/main" id="{D75EF86B-C537-19DD-2507-19289C7A7BB2}"/>
              </a:ext>
            </a:extLst>
          </p:cNvPr>
          <p:cNvCxnSpPr>
            <a:cxnSpLocks/>
          </p:cNvCxnSpPr>
          <p:nvPr/>
        </p:nvCxnSpPr>
        <p:spPr>
          <a:xfrm flipV="1">
            <a:off x="6358241" y="3536129"/>
            <a:ext cx="0" cy="76372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77646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0D60-2DCF-DD11-3D15-39C39B5B429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809E439-B884-2B40-94C3-E1EA90DC6C16}"/>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8</a:t>
            </a:r>
            <a:endParaRPr lang="es-MX" sz="3000" dirty="0">
              <a:solidFill>
                <a:schemeClr val="bg1"/>
              </a:solidFill>
            </a:endParaRPr>
          </a:p>
        </p:txBody>
      </p:sp>
      <p:pic>
        <p:nvPicPr>
          <p:cNvPr id="10" name="Imagen 9">
            <a:extLst>
              <a:ext uri="{FF2B5EF4-FFF2-40B4-BE49-F238E27FC236}">
                <a16:creationId xmlns:a16="http://schemas.microsoft.com/office/drawing/2014/main" id="{76CE8854-AAA7-1CEB-8A91-D62889D6F41E}"/>
              </a:ext>
            </a:extLst>
          </p:cNvPr>
          <p:cNvPicPr>
            <a:picLocks noChangeAspect="1"/>
          </p:cNvPicPr>
          <p:nvPr/>
        </p:nvPicPr>
        <p:blipFill>
          <a:blip r:embed="rId2"/>
          <a:stretch>
            <a:fillRect/>
          </a:stretch>
        </p:blipFill>
        <p:spPr>
          <a:xfrm>
            <a:off x="163286" y="996928"/>
            <a:ext cx="11809340" cy="5512729"/>
          </a:xfrm>
          <a:prstGeom prst="rect">
            <a:avLst/>
          </a:prstGeom>
        </p:spPr>
      </p:pic>
      <p:sp>
        <p:nvSpPr>
          <p:cNvPr id="14" name="Rectangle 1">
            <a:extLst>
              <a:ext uri="{FF2B5EF4-FFF2-40B4-BE49-F238E27FC236}">
                <a16:creationId xmlns:a16="http://schemas.microsoft.com/office/drawing/2014/main" id="{359DA815-428F-56CF-901F-9C11ACCC8FCE}"/>
              </a:ext>
            </a:extLst>
          </p:cNvPr>
          <p:cNvSpPr>
            <a:spLocks noChangeArrowheads="1"/>
          </p:cNvSpPr>
          <p:nvPr/>
        </p:nvSpPr>
        <p:spPr bwMode="auto">
          <a:xfrm>
            <a:off x="3233058" y="221548"/>
            <a:ext cx="4735286" cy="120032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Seleccionar la forma de pago, existen 2:</a:t>
            </a:r>
            <a:br>
              <a:rPr lang="es-MX" altLang="es-MX" dirty="0">
                <a:solidFill>
                  <a:schemeClr val="bg1"/>
                </a:solidFill>
                <a:latin typeface="Century Gothic" panose="020B0502020202020204" pitchFamily="34" charset="0"/>
              </a:rPr>
            </a:br>
            <a:br>
              <a:rPr lang="es-MX" altLang="es-MX" dirty="0">
                <a:solidFill>
                  <a:schemeClr val="bg1"/>
                </a:solidFill>
                <a:latin typeface="Century Gothic" panose="020B0502020202020204" pitchFamily="34" charset="0"/>
              </a:rPr>
            </a:br>
            <a:r>
              <a:rPr lang="es-MX" altLang="es-MX" dirty="0">
                <a:solidFill>
                  <a:schemeClr val="bg1"/>
                </a:solidFill>
                <a:latin typeface="Century Gothic" panose="020B0502020202020204" pitchFamily="34" charset="0"/>
              </a:rPr>
              <a:t>1. Efectivo (Seleccionar la casilla “Si”)</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2. Cr</a:t>
            </a:r>
            <a:r>
              <a:rPr lang="es-MX" altLang="es-MX" dirty="0">
                <a:solidFill>
                  <a:schemeClr val="bg1"/>
                </a:solidFill>
                <a:latin typeface="Century Gothic" panose="020B0502020202020204" pitchFamily="34" charset="0"/>
              </a:rPr>
              <a:t>édito (Seleccionar la casilla “No”)</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cxnSp>
        <p:nvCxnSpPr>
          <p:cNvPr id="19" name="Conector recto de flecha 18">
            <a:extLst>
              <a:ext uri="{FF2B5EF4-FFF2-40B4-BE49-F238E27FC236}">
                <a16:creationId xmlns:a16="http://schemas.microsoft.com/office/drawing/2014/main" id="{FF5E45B3-27CE-A9E1-DA5D-83E27B9AEF28}"/>
              </a:ext>
            </a:extLst>
          </p:cNvPr>
          <p:cNvCxnSpPr>
            <a:cxnSpLocks/>
          </p:cNvCxnSpPr>
          <p:nvPr/>
        </p:nvCxnSpPr>
        <p:spPr>
          <a:xfrm flipH="1">
            <a:off x="1771607" y="741051"/>
            <a:ext cx="1379818" cy="145040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ángulo 10">
            <a:extLst>
              <a:ext uri="{FF2B5EF4-FFF2-40B4-BE49-F238E27FC236}">
                <a16:creationId xmlns:a16="http://schemas.microsoft.com/office/drawing/2014/main" id="{6009A6B3-A15B-4B2A-A3B8-B2AE0C358496}"/>
              </a:ext>
            </a:extLst>
          </p:cNvPr>
          <p:cNvSpPr/>
          <p:nvPr/>
        </p:nvSpPr>
        <p:spPr>
          <a:xfrm>
            <a:off x="613112" y="2090057"/>
            <a:ext cx="1095945" cy="206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68866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8466-5393-E43B-5161-CEBE47E3E31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DB432B2-8F4C-03B5-E57E-DFBB883DE789}"/>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9</a:t>
            </a:r>
            <a:endParaRPr lang="es-MX" sz="3000" dirty="0">
              <a:solidFill>
                <a:schemeClr val="bg1"/>
              </a:solidFill>
            </a:endParaRPr>
          </a:p>
        </p:txBody>
      </p:sp>
      <p:pic>
        <p:nvPicPr>
          <p:cNvPr id="5" name="Imagen 4">
            <a:extLst>
              <a:ext uri="{FF2B5EF4-FFF2-40B4-BE49-F238E27FC236}">
                <a16:creationId xmlns:a16="http://schemas.microsoft.com/office/drawing/2014/main" id="{56F3B1F4-1F50-5D2C-9B23-C54BB1C5EF2C}"/>
              </a:ext>
            </a:extLst>
          </p:cNvPr>
          <p:cNvPicPr>
            <a:picLocks noChangeAspect="1"/>
          </p:cNvPicPr>
          <p:nvPr/>
        </p:nvPicPr>
        <p:blipFill>
          <a:blip r:embed="rId2"/>
          <a:stretch>
            <a:fillRect/>
          </a:stretch>
        </p:blipFill>
        <p:spPr>
          <a:xfrm>
            <a:off x="157842" y="933785"/>
            <a:ext cx="11876315" cy="5488787"/>
          </a:xfrm>
          <a:prstGeom prst="rect">
            <a:avLst/>
          </a:prstGeom>
        </p:spPr>
      </p:pic>
      <p:cxnSp>
        <p:nvCxnSpPr>
          <p:cNvPr id="19" name="Conector recto de flecha 18">
            <a:extLst>
              <a:ext uri="{FF2B5EF4-FFF2-40B4-BE49-F238E27FC236}">
                <a16:creationId xmlns:a16="http://schemas.microsoft.com/office/drawing/2014/main" id="{84B6117E-145B-7811-58B0-C3F3D053DE8D}"/>
              </a:ext>
            </a:extLst>
          </p:cNvPr>
          <p:cNvCxnSpPr>
            <a:cxnSpLocks/>
          </p:cNvCxnSpPr>
          <p:nvPr/>
        </p:nvCxnSpPr>
        <p:spPr>
          <a:xfrm flipH="1" flipV="1">
            <a:off x="2318657" y="2209797"/>
            <a:ext cx="3321905" cy="121920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Rectangle 1">
            <a:extLst>
              <a:ext uri="{FF2B5EF4-FFF2-40B4-BE49-F238E27FC236}">
                <a16:creationId xmlns:a16="http://schemas.microsoft.com/office/drawing/2014/main" id="{723DA09E-CAFB-1243-31B3-2F2154903674}"/>
              </a:ext>
            </a:extLst>
          </p:cNvPr>
          <p:cNvSpPr>
            <a:spLocks noChangeArrowheads="1"/>
          </p:cNvSpPr>
          <p:nvPr/>
        </p:nvSpPr>
        <p:spPr bwMode="auto">
          <a:xfrm>
            <a:off x="5725535" y="3026227"/>
            <a:ext cx="4363590"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Opción 1: Efectivo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Si se selecciono “Si” el Sistema abrirá un espacio para cargarla factura obligatorio un “XML” y un “PDF”</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sp>
        <p:nvSpPr>
          <p:cNvPr id="4" name="Rectángulo 3">
            <a:extLst>
              <a:ext uri="{FF2B5EF4-FFF2-40B4-BE49-F238E27FC236}">
                <a16:creationId xmlns:a16="http://schemas.microsoft.com/office/drawing/2014/main" id="{D2FE1E2D-EDAA-D513-321F-2B7618102285}"/>
              </a:ext>
            </a:extLst>
          </p:cNvPr>
          <p:cNvSpPr/>
          <p:nvPr/>
        </p:nvSpPr>
        <p:spPr>
          <a:xfrm>
            <a:off x="1382485" y="2852057"/>
            <a:ext cx="609600" cy="1741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Rectángulo 1">
            <a:extLst>
              <a:ext uri="{FF2B5EF4-FFF2-40B4-BE49-F238E27FC236}">
                <a16:creationId xmlns:a16="http://schemas.microsoft.com/office/drawing/2014/main" id="{29832802-4424-6922-FEF0-C9C5A35337BE}"/>
              </a:ext>
            </a:extLst>
          </p:cNvPr>
          <p:cNvSpPr/>
          <p:nvPr/>
        </p:nvSpPr>
        <p:spPr>
          <a:xfrm>
            <a:off x="1839685" y="2035627"/>
            <a:ext cx="391886" cy="1741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8" name="Conector recto de flecha 7">
            <a:extLst>
              <a:ext uri="{FF2B5EF4-FFF2-40B4-BE49-F238E27FC236}">
                <a16:creationId xmlns:a16="http://schemas.microsoft.com/office/drawing/2014/main" id="{1061DD45-D409-E48C-7A95-95FDB3990395}"/>
              </a:ext>
            </a:extLst>
          </p:cNvPr>
          <p:cNvCxnSpPr>
            <a:cxnSpLocks/>
          </p:cNvCxnSpPr>
          <p:nvPr/>
        </p:nvCxnSpPr>
        <p:spPr>
          <a:xfrm flipH="1" flipV="1">
            <a:off x="904604" y="3563115"/>
            <a:ext cx="4735958" cy="67726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ángulo 10">
            <a:extLst>
              <a:ext uri="{FF2B5EF4-FFF2-40B4-BE49-F238E27FC236}">
                <a16:creationId xmlns:a16="http://schemas.microsoft.com/office/drawing/2014/main" id="{07463C0D-DCAE-8909-D545-AEFD1E70712C}"/>
              </a:ext>
            </a:extLst>
          </p:cNvPr>
          <p:cNvSpPr/>
          <p:nvPr/>
        </p:nvSpPr>
        <p:spPr>
          <a:xfrm>
            <a:off x="500743" y="3124200"/>
            <a:ext cx="772886" cy="4789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angle 1">
            <a:extLst>
              <a:ext uri="{FF2B5EF4-FFF2-40B4-BE49-F238E27FC236}">
                <a16:creationId xmlns:a16="http://schemas.microsoft.com/office/drawing/2014/main" id="{AD94818B-4E22-E96E-A407-0B79915EABB7}"/>
              </a:ext>
            </a:extLst>
          </p:cNvPr>
          <p:cNvSpPr>
            <a:spLocks noChangeArrowheads="1"/>
          </p:cNvSpPr>
          <p:nvPr/>
        </p:nvSpPr>
        <p:spPr bwMode="auto">
          <a:xfrm>
            <a:off x="1273629" y="5817845"/>
            <a:ext cx="2827905" cy="92333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Una vez cargada la factura seleccionar el botón “Guardar”</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sp>
        <p:nvSpPr>
          <p:cNvPr id="18" name="Rectángulo 17">
            <a:extLst>
              <a:ext uri="{FF2B5EF4-FFF2-40B4-BE49-F238E27FC236}">
                <a16:creationId xmlns:a16="http://schemas.microsoft.com/office/drawing/2014/main" id="{0F414459-001E-943E-1732-A86503D35877}"/>
              </a:ext>
            </a:extLst>
          </p:cNvPr>
          <p:cNvSpPr/>
          <p:nvPr/>
        </p:nvSpPr>
        <p:spPr>
          <a:xfrm>
            <a:off x="2416628" y="4746695"/>
            <a:ext cx="432653" cy="3793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20" name="Conector recto de flecha 19">
            <a:extLst>
              <a:ext uri="{FF2B5EF4-FFF2-40B4-BE49-F238E27FC236}">
                <a16:creationId xmlns:a16="http://schemas.microsoft.com/office/drawing/2014/main" id="{C9ABD40E-7E85-EC7A-9F66-0D52A0CF91AB}"/>
              </a:ext>
            </a:extLst>
          </p:cNvPr>
          <p:cNvCxnSpPr/>
          <p:nvPr/>
        </p:nvCxnSpPr>
        <p:spPr>
          <a:xfrm flipV="1">
            <a:off x="2628299" y="5198898"/>
            <a:ext cx="0" cy="49651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9680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0BDD9-F2C5-FDEA-9B94-7E83324C9A3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0ED5DC8-8B9E-1F8C-B3A8-688A59B6A36C}"/>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9</a:t>
            </a:r>
            <a:endParaRPr lang="es-MX" sz="3000" dirty="0">
              <a:solidFill>
                <a:schemeClr val="bg1"/>
              </a:solidFill>
            </a:endParaRPr>
          </a:p>
        </p:txBody>
      </p:sp>
      <p:pic>
        <p:nvPicPr>
          <p:cNvPr id="8" name="Imagen 7">
            <a:extLst>
              <a:ext uri="{FF2B5EF4-FFF2-40B4-BE49-F238E27FC236}">
                <a16:creationId xmlns:a16="http://schemas.microsoft.com/office/drawing/2014/main" id="{8A399F65-1407-8E73-0E80-0F2A71165C64}"/>
              </a:ext>
            </a:extLst>
          </p:cNvPr>
          <p:cNvPicPr>
            <a:picLocks noChangeAspect="1"/>
          </p:cNvPicPr>
          <p:nvPr/>
        </p:nvPicPr>
        <p:blipFill>
          <a:blip r:embed="rId2"/>
          <a:stretch>
            <a:fillRect/>
          </a:stretch>
        </p:blipFill>
        <p:spPr>
          <a:xfrm>
            <a:off x="235534" y="1030817"/>
            <a:ext cx="11546759" cy="5536594"/>
          </a:xfrm>
          <a:prstGeom prst="rect">
            <a:avLst/>
          </a:prstGeom>
        </p:spPr>
      </p:pic>
      <p:sp>
        <p:nvSpPr>
          <p:cNvPr id="4" name="Rectángulo 3">
            <a:extLst>
              <a:ext uri="{FF2B5EF4-FFF2-40B4-BE49-F238E27FC236}">
                <a16:creationId xmlns:a16="http://schemas.microsoft.com/office/drawing/2014/main" id="{837490D5-ADF9-E6A2-09E3-4A59BC9DCE40}"/>
              </a:ext>
            </a:extLst>
          </p:cNvPr>
          <p:cNvSpPr/>
          <p:nvPr/>
        </p:nvSpPr>
        <p:spPr>
          <a:xfrm>
            <a:off x="2223953" y="2100942"/>
            <a:ext cx="334189" cy="1850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9" name="Conector recto de flecha 18">
            <a:extLst>
              <a:ext uri="{FF2B5EF4-FFF2-40B4-BE49-F238E27FC236}">
                <a16:creationId xmlns:a16="http://schemas.microsoft.com/office/drawing/2014/main" id="{8AD18B2E-6589-CF02-6FE7-4239DD913E0F}"/>
              </a:ext>
            </a:extLst>
          </p:cNvPr>
          <p:cNvCxnSpPr>
            <a:cxnSpLocks/>
          </p:cNvCxnSpPr>
          <p:nvPr/>
        </p:nvCxnSpPr>
        <p:spPr>
          <a:xfrm flipH="1" flipV="1">
            <a:off x="2685997" y="2242456"/>
            <a:ext cx="2931032" cy="16219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4" name="Rectangle 1">
            <a:extLst>
              <a:ext uri="{FF2B5EF4-FFF2-40B4-BE49-F238E27FC236}">
                <a16:creationId xmlns:a16="http://schemas.microsoft.com/office/drawing/2014/main" id="{22BBDBD8-DBEB-3F48-AF6E-A3E87BB57B6C}"/>
              </a:ext>
            </a:extLst>
          </p:cNvPr>
          <p:cNvSpPr>
            <a:spLocks noChangeArrowheads="1"/>
          </p:cNvSpPr>
          <p:nvPr/>
        </p:nvSpPr>
        <p:spPr bwMode="auto">
          <a:xfrm>
            <a:off x="5744884" y="3517652"/>
            <a:ext cx="3733799" cy="147732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Opción 2: Crédito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Si se selecciono “NO” el Sistema permitirá guardar la recepción</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sp>
        <p:nvSpPr>
          <p:cNvPr id="10" name="Rectangle 1">
            <a:extLst>
              <a:ext uri="{FF2B5EF4-FFF2-40B4-BE49-F238E27FC236}">
                <a16:creationId xmlns:a16="http://schemas.microsoft.com/office/drawing/2014/main" id="{5DAFEE20-B1E8-6FD5-9FCD-BBC86FC33DF9}"/>
              </a:ext>
            </a:extLst>
          </p:cNvPr>
          <p:cNvSpPr>
            <a:spLocks noChangeArrowheads="1"/>
          </p:cNvSpPr>
          <p:nvPr/>
        </p:nvSpPr>
        <p:spPr bwMode="auto">
          <a:xfrm>
            <a:off x="1896494" y="5735638"/>
            <a:ext cx="1558044" cy="923330"/>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dirty="0">
                <a:solidFill>
                  <a:schemeClr val="bg1"/>
                </a:solidFill>
                <a:latin typeface="Century Gothic" panose="020B0502020202020204" pitchFamily="34" charset="0"/>
              </a:rPr>
              <a:t>Seleccionar el botón “Guardar”</a:t>
            </a:r>
            <a:endParaRPr kumimoji="0" lang="es-MX" altLang="es-MX" b="0" i="0" u="none" strike="noStrike" cap="none" normalizeH="0" baseline="0" dirty="0">
              <a:ln>
                <a:noFill/>
              </a:ln>
              <a:solidFill>
                <a:schemeClr val="bg1"/>
              </a:solidFill>
              <a:effectLst/>
              <a:latin typeface="Century Gothic" panose="020B0502020202020204" pitchFamily="34" charset="0"/>
            </a:endParaRPr>
          </a:p>
        </p:txBody>
      </p:sp>
      <p:sp>
        <p:nvSpPr>
          <p:cNvPr id="11" name="Rectángulo 10">
            <a:extLst>
              <a:ext uri="{FF2B5EF4-FFF2-40B4-BE49-F238E27FC236}">
                <a16:creationId xmlns:a16="http://schemas.microsoft.com/office/drawing/2014/main" id="{8692704B-28A9-25D0-44E7-FF987A59B7A6}"/>
              </a:ext>
            </a:extLst>
          </p:cNvPr>
          <p:cNvSpPr/>
          <p:nvPr/>
        </p:nvSpPr>
        <p:spPr>
          <a:xfrm>
            <a:off x="2373086" y="4703151"/>
            <a:ext cx="454424" cy="3620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Conector recto de flecha 12">
            <a:extLst>
              <a:ext uri="{FF2B5EF4-FFF2-40B4-BE49-F238E27FC236}">
                <a16:creationId xmlns:a16="http://schemas.microsoft.com/office/drawing/2014/main" id="{C7AF93FA-1642-1CE5-7B79-E8A59B3AA396}"/>
              </a:ext>
            </a:extLst>
          </p:cNvPr>
          <p:cNvCxnSpPr/>
          <p:nvPr/>
        </p:nvCxnSpPr>
        <p:spPr>
          <a:xfrm flipV="1">
            <a:off x="2617413" y="5166240"/>
            <a:ext cx="0" cy="49651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86743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4E8F-659F-5F20-4763-9D0095AA98B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16C3D1F-22FA-2206-6DD5-DCE47B620D7D}"/>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9</a:t>
            </a:r>
            <a:endParaRPr lang="es-MX" sz="3000" dirty="0">
              <a:solidFill>
                <a:schemeClr val="bg1"/>
              </a:solidFill>
            </a:endParaRPr>
          </a:p>
        </p:txBody>
      </p:sp>
      <p:pic>
        <p:nvPicPr>
          <p:cNvPr id="21" name="Imagen 20">
            <a:extLst>
              <a:ext uri="{FF2B5EF4-FFF2-40B4-BE49-F238E27FC236}">
                <a16:creationId xmlns:a16="http://schemas.microsoft.com/office/drawing/2014/main" id="{F1AE3820-DABB-B3D7-E6B3-D0504F7CBEC1}"/>
              </a:ext>
            </a:extLst>
          </p:cNvPr>
          <p:cNvPicPr>
            <a:picLocks noChangeAspect="1"/>
          </p:cNvPicPr>
          <p:nvPr/>
        </p:nvPicPr>
        <p:blipFill>
          <a:blip r:embed="rId2"/>
          <a:stretch>
            <a:fillRect/>
          </a:stretch>
        </p:blipFill>
        <p:spPr>
          <a:xfrm>
            <a:off x="221914" y="999754"/>
            <a:ext cx="11748172" cy="5324846"/>
          </a:xfrm>
          <a:prstGeom prst="rect">
            <a:avLst/>
          </a:prstGeom>
        </p:spPr>
      </p:pic>
      <p:cxnSp>
        <p:nvCxnSpPr>
          <p:cNvPr id="18" name="Conector recto de flecha 17">
            <a:extLst>
              <a:ext uri="{FF2B5EF4-FFF2-40B4-BE49-F238E27FC236}">
                <a16:creationId xmlns:a16="http://schemas.microsoft.com/office/drawing/2014/main" id="{67407AE2-336D-B43D-939F-D5AB7391F0DC}"/>
              </a:ext>
            </a:extLst>
          </p:cNvPr>
          <p:cNvCxnSpPr>
            <a:cxnSpLocks/>
          </p:cNvCxnSpPr>
          <p:nvPr/>
        </p:nvCxnSpPr>
        <p:spPr>
          <a:xfrm flipH="1">
            <a:off x="6520543" y="3429000"/>
            <a:ext cx="1881283" cy="95217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2" name="Rectángulo 11">
            <a:extLst>
              <a:ext uri="{FF2B5EF4-FFF2-40B4-BE49-F238E27FC236}">
                <a16:creationId xmlns:a16="http://schemas.microsoft.com/office/drawing/2014/main" id="{9E6D48CE-A67C-DBE5-B0A7-24F4F3C338A7}"/>
              </a:ext>
            </a:extLst>
          </p:cNvPr>
          <p:cNvSpPr/>
          <p:nvPr/>
        </p:nvSpPr>
        <p:spPr>
          <a:xfrm>
            <a:off x="522514" y="2362202"/>
            <a:ext cx="5856515" cy="3918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angle 1">
            <a:extLst>
              <a:ext uri="{FF2B5EF4-FFF2-40B4-BE49-F238E27FC236}">
                <a16:creationId xmlns:a16="http://schemas.microsoft.com/office/drawing/2014/main" id="{E439D0A3-5DCC-ED79-CC29-6EC8631143B4}"/>
              </a:ext>
            </a:extLst>
          </p:cNvPr>
          <p:cNvSpPr>
            <a:spLocks noChangeArrowheads="1"/>
          </p:cNvSpPr>
          <p:nvPr/>
        </p:nvSpPr>
        <p:spPr bwMode="auto">
          <a:xfrm>
            <a:off x="8614059" y="2626848"/>
            <a:ext cx="3132832" cy="175432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solidFill>
                  <a:schemeClr val="bg1"/>
                </a:solidFill>
                <a:effectLst/>
                <a:latin typeface="Century Gothic" panose="020B0502020202020204" pitchFamily="34" charset="0"/>
              </a:rPr>
              <a:t>Se mostrará en la pantalla el documento de Recepción de mercancía, el cual se entrega al proveedor como comprobante</a:t>
            </a:r>
          </a:p>
        </p:txBody>
      </p:sp>
      <p:sp>
        <p:nvSpPr>
          <p:cNvPr id="15" name="Rectángulo 14">
            <a:extLst>
              <a:ext uri="{FF2B5EF4-FFF2-40B4-BE49-F238E27FC236}">
                <a16:creationId xmlns:a16="http://schemas.microsoft.com/office/drawing/2014/main" id="{87D8C3CD-22FE-011D-3502-CB6CC0829908}"/>
              </a:ext>
            </a:extLst>
          </p:cNvPr>
          <p:cNvSpPr/>
          <p:nvPr/>
        </p:nvSpPr>
        <p:spPr>
          <a:xfrm>
            <a:off x="838198" y="3174592"/>
            <a:ext cx="5540832" cy="3008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7357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60774-525C-2D7A-6595-EB9F87D59FA1}"/>
            </a:ext>
          </a:extLst>
        </p:cNvPr>
        <p:cNvGrpSpPr/>
        <p:nvPr/>
      </p:nvGrpSpPr>
      <p:grpSpPr>
        <a:xfrm>
          <a:off x="0" y="0"/>
          <a:ext cx="0" cy="0"/>
          <a:chOff x="0" y="0"/>
          <a:chExt cx="0" cy="0"/>
        </a:xfrm>
      </p:grpSpPr>
      <p:pic>
        <p:nvPicPr>
          <p:cNvPr id="16" name="Picture 3" descr="Fondo con red tecnológica">
            <a:extLst>
              <a:ext uri="{FF2B5EF4-FFF2-40B4-BE49-F238E27FC236}">
                <a16:creationId xmlns:a16="http://schemas.microsoft.com/office/drawing/2014/main" id="{9B414070-7789-326A-24B4-5E1E71C212CA}"/>
              </a:ext>
            </a:extLst>
          </p:cNvPr>
          <p:cNvPicPr>
            <a:picLocks noChangeAspect="1"/>
          </p:cNvPicPr>
          <p:nvPr/>
        </p:nvPicPr>
        <p:blipFill>
          <a:blip r:embed="rId2"/>
          <a:srcRect l="17374" r="17375"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 name="Título 1">
            <a:extLst>
              <a:ext uri="{FF2B5EF4-FFF2-40B4-BE49-F238E27FC236}">
                <a16:creationId xmlns:a16="http://schemas.microsoft.com/office/drawing/2014/main" id="{85A7FADF-F45F-5E2B-0737-1310FBF26223}"/>
              </a:ext>
            </a:extLst>
          </p:cNvPr>
          <p:cNvSpPr>
            <a:spLocks noGrp="1"/>
          </p:cNvSpPr>
          <p:nvPr>
            <p:ph type="ctrTitle"/>
          </p:nvPr>
        </p:nvSpPr>
        <p:spPr>
          <a:xfrm>
            <a:off x="327074" y="1317172"/>
            <a:ext cx="6269669" cy="4528458"/>
          </a:xfrm>
        </p:spPr>
        <p:txBody>
          <a:bodyPr anchor="b">
            <a:noAutofit/>
          </a:bodyPr>
          <a:lstStyle/>
          <a:p>
            <a:pPr algn="ctr">
              <a:lnSpc>
                <a:spcPct val="107000"/>
              </a:lnSpc>
              <a:spcBef>
                <a:spcPts val="1800"/>
              </a:spcBef>
              <a:spcAft>
                <a:spcPts val="400"/>
              </a:spcAft>
            </a:pPr>
            <a:r>
              <a:rPr lang="es-MX" sz="15000" b="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RETAIL WEB</a:t>
            </a:r>
          </a:p>
        </p:txBody>
      </p:sp>
      <p:sp>
        <p:nvSpPr>
          <p:cNvPr id="3" name="Subtítulo 6">
            <a:extLst>
              <a:ext uri="{FF2B5EF4-FFF2-40B4-BE49-F238E27FC236}">
                <a16:creationId xmlns:a16="http://schemas.microsoft.com/office/drawing/2014/main" id="{82ECA677-76D2-E96D-8685-55E50F7A7265}"/>
              </a:ext>
            </a:extLst>
          </p:cNvPr>
          <p:cNvSpPr txBox="1">
            <a:spLocks/>
          </p:cNvSpPr>
          <p:nvPr/>
        </p:nvSpPr>
        <p:spPr>
          <a:xfrm>
            <a:off x="197753" y="618547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4" name="Subtítulo 6">
            <a:extLst>
              <a:ext uri="{FF2B5EF4-FFF2-40B4-BE49-F238E27FC236}">
                <a16:creationId xmlns:a16="http://schemas.microsoft.com/office/drawing/2014/main" id="{6B7E493B-525B-DBEE-9D04-87D4848CEA18}"/>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chemeClr val="bg1"/>
                </a:solidFill>
                <a:latin typeface="Century Gothic" panose="020B0502020202020204" pitchFamily="34" charset="0"/>
              </a:rPr>
              <a:t>2</a:t>
            </a:r>
          </a:p>
        </p:txBody>
      </p:sp>
      <p:pic>
        <p:nvPicPr>
          <p:cNvPr id="5" name="Imagen 4" descr="Logotipo, nombre de la empresa&#10;&#10;Descripción generada automáticamente">
            <a:extLst>
              <a:ext uri="{FF2B5EF4-FFF2-40B4-BE49-F238E27FC236}">
                <a16:creationId xmlns:a16="http://schemas.microsoft.com/office/drawing/2014/main" id="{722E5199-702A-B28C-3D5B-5DC098565692}"/>
              </a:ext>
            </a:extLst>
          </p:cNvPr>
          <p:cNvPicPr>
            <a:picLocks noChangeAspect="1"/>
          </p:cNvPicPr>
          <p:nvPr/>
        </p:nvPicPr>
        <p:blipFill rotWithShape="1">
          <a:blip r:embed="rId3">
            <a:extLst>
              <a:ext uri="{28A0092B-C50C-407E-A947-70E740481C1C}">
                <a14:useLocalDpi xmlns:a14="http://schemas.microsoft.com/office/drawing/2010/main" val="0"/>
              </a:ext>
            </a:extLst>
          </a:blip>
          <a:srcRect t="8727"/>
          <a:stretch/>
        </p:blipFill>
        <p:spPr bwMode="auto">
          <a:xfrm>
            <a:off x="8828293" y="40197"/>
            <a:ext cx="3274344" cy="15171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8130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D8454-862D-AACB-4A65-20CFD68C948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DFD27763-3CBD-8CEF-92CA-A679CA05E9F8}"/>
              </a:ext>
            </a:extLst>
          </p:cNvPr>
          <p:cNvSpPr txBox="1">
            <a:spLocks/>
          </p:cNvSpPr>
          <p:nvPr/>
        </p:nvSpPr>
        <p:spPr>
          <a:xfrm>
            <a:off x="428166" y="209510"/>
            <a:ext cx="10956473" cy="60524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30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RECEPCIÓN DE MERCANCÍA</a:t>
            </a:r>
          </a:p>
        </p:txBody>
      </p:sp>
      <p:sp>
        <p:nvSpPr>
          <p:cNvPr id="5" name="Subtítulo 6">
            <a:extLst>
              <a:ext uri="{FF2B5EF4-FFF2-40B4-BE49-F238E27FC236}">
                <a16:creationId xmlns:a16="http://schemas.microsoft.com/office/drawing/2014/main" id="{5232A450-B543-4EA2-87EE-EE74D671502A}"/>
              </a:ext>
            </a:extLst>
          </p:cNvPr>
          <p:cNvSpPr txBox="1">
            <a:spLocks/>
          </p:cNvSpPr>
          <p:nvPr/>
        </p:nvSpPr>
        <p:spPr>
          <a:xfrm>
            <a:off x="154210" y="626196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6" name="Subtítulo 6">
            <a:extLst>
              <a:ext uri="{FF2B5EF4-FFF2-40B4-BE49-F238E27FC236}">
                <a16:creationId xmlns:a16="http://schemas.microsoft.com/office/drawing/2014/main" id="{DE649D27-F7F2-F4DE-CFAC-B195C1F5D57C}"/>
              </a:ext>
            </a:extLst>
          </p:cNvPr>
          <p:cNvSpPr txBox="1">
            <a:spLocks/>
          </p:cNvSpPr>
          <p:nvPr/>
        </p:nvSpPr>
        <p:spPr>
          <a:xfrm>
            <a:off x="5716806" y="6357258"/>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3</a:t>
            </a:r>
          </a:p>
        </p:txBody>
      </p:sp>
    </p:spTree>
    <p:extLst>
      <p:ext uri="{BB962C8B-B14F-4D97-AF65-F5344CB8AC3E}">
        <p14:creationId xmlns:p14="http://schemas.microsoft.com/office/powerpoint/2010/main" val="1688732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910E-1960-8B6B-9868-85C9B0CE303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DCC0401-B61B-7776-E675-3B50E43DF50C}"/>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a:t>
            </a:r>
            <a:endParaRPr lang="es-MX" sz="3000" dirty="0">
              <a:solidFill>
                <a:schemeClr val="bg1"/>
              </a:solidFill>
            </a:endParaRPr>
          </a:p>
        </p:txBody>
      </p:sp>
      <p:pic>
        <p:nvPicPr>
          <p:cNvPr id="2" name="Imagen 1" descr="Interfaz de usuario gráfica, Aplicación&#10;&#10;Descripción generada automáticamente">
            <a:extLst>
              <a:ext uri="{FF2B5EF4-FFF2-40B4-BE49-F238E27FC236}">
                <a16:creationId xmlns:a16="http://schemas.microsoft.com/office/drawing/2014/main" id="{D8E0882C-3909-E5E8-AB93-EE6CBD14C5DC}"/>
              </a:ext>
            </a:extLst>
          </p:cNvPr>
          <p:cNvPicPr>
            <a:picLocks noChangeAspect="1"/>
          </p:cNvPicPr>
          <p:nvPr/>
        </p:nvPicPr>
        <p:blipFill rotWithShape="1">
          <a:blip r:embed="rId2">
            <a:duotone>
              <a:prstClr val="black"/>
              <a:prstClr val="white"/>
            </a:duotone>
          </a:blip>
          <a:srcRect l="2145" t="20237" r="13990"/>
          <a:stretch/>
        </p:blipFill>
        <p:spPr>
          <a:xfrm>
            <a:off x="668404" y="3106835"/>
            <a:ext cx="4580666" cy="3021677"/>
          </a:xfrm>
          <a:prstGeom prst="rect">
            <a:avLst/>
          </a:prstGeom>
        </p:spPr>
      </p:pic>
      <p:pic>
        <p:nvPicPr>
          <p:cNvPr id="4" name="Imagen 3" descr="Interfaz de usuario gráfica&#10;&#10;Descripción generada automáticamente con confianza baja">
            <a:extLst>
              <a:ext uri="{FF2B5EF4-FFF2-40B4-BE49-F238E27FC236}">
                <a16:creationId xmlns:a16="http://schemas.microsoft.com/office/drawing/2014/main" id="{010AF005-86A8-4224-4B2D-9314E91EAAE5}"/>
              </a:ext>
            </a:extLst>
          </p:cNvPr>
          <p:cNvPicPr>
            <a:picLocks noChangeAspect="1"/>
          </p:cNvPicPr>
          <p:nvPr/>
        </p:nvPicPr>
        <p:blipFill rotWithShape="1">
          <a:blip r:embed="rId3">
            <a:duotone>
              <a:prstClr val="black"/>
              <a:prstClr val="white"/>
            </a:duotone>
          </a:blip>
          <a:srcRect l="13996" t="8918"/>
          <a:stretch/>
        </p:blipFill>
        <p:spPr>
          <a:xfrm>
            <a:off x="7720078" y="271245"/>
            <a:ext cx="3461193" cy="6487731"/>
          </a:xfrm>
          <a:prstGeom prst="rect">
            <a:avLst/>
          </a:prstGeom>
        </p:spPr>
      </p:pic>
      <p:sp>
        <p:nvSpPr>
          <p:cNvPr id="5" name="Rectángulo 4">
            <a:extLst>
              <a:ext uri="{FF2B5EF4-FFF2-40B4-BE49-F238E27FC236}">
                <a16:creationId xmlns:a16="http://schemas.microsoft.com/office/drawing/2014/main" id="{DCB56CDD-E91F-71F5-18B1-2F73ECCAD86E}"/>
              </a:ext>
            </a:extLst>
          </p:cNvPr>
          <p:cNvSpPr/>
          <p:nvPr/>
        </p:nvSpPr>
        <p:spPr>
          <a:xfrm>
            <a:off x="1743903" y="4201885"/>
            <a:ext cx="2370897" cy="631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93931D41-D5DE-3A2C-D4F2-38524C316C19}"/>
              </a:ext>
            </a:extLst>
          </p:cNvPr>
          <p:cNvSpPr/>
          <p:nvPr/>
        </p:nvSpPr>
        <p:spPr>
          <a:xfrm>
            <a:off x="8635654" y="670583"/>
            <a:ext cx="1596917" cy="46153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F9A0B181-C798-A096-DAD9-9E7EA316384B}"/>
              </a:ext>
            </a:extLst>
          </p:cNvPr>
          <p:cNvSpPr txBox="1"/>
          <p:nvPr/>
        </p:nvSpPr>
        <p:spPr>
          <a:xfrm>
            <a:off x="484017" y="901348"/>
            <a:ext cx="2820193" cy="1367426"/>
          </a:xfrm>
          <a:prstGeom prst="rect">
            <a:avLst/>
          </a:prstGeom>
          <a:solidFill>
            <a:schemeClr val="tx1"/>
          </a:solidFill>
        </p:spPr>
        <p:txBody>
          <a:bodyPr wrap="square">
            <a:spAutoFit/>
          </a:bodyPr>
          <a:lstStyle/>
          <a:p>
            <a:pPr marL="342900" indent="-342900">
              <a:lnSpc>
                <a:spcPct val="107000"/>
              </a:lnSpc>
              <a:spcAft>
                <a:spcPts val="800"/>
              </a:spcAft>
              <a:buAutoNum type="arabicPeriod"/>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Ingresar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Retil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Web”</a:t>
            </a:r>
          </a:p>
          <a:p>
            <a:pPr marL="342900" indent="-342900">
              <a:lnSpc>
                <a:spcPct val="107000"/>
              </a:lnSpc>
              <a:spcAft>
                <a:spcPts val="800"/>
              </a:spcAft>
              <a:buAutoNum type="arabicPeriod"/>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Hacer clic en “Ventas móviles”</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0" name="Conector recto de flecha 9">
            <a:extLst>
              <a:ext uri="{FF2B5EF4-FFF2-40B4-BE49-F238E27FC236}">
                <a16:creationId xmlns:a16="http://schemas.microsoft.com/office/drawing/2014/main" id="{8C7E6C99-8073-9DA8-4F40-D871CEE23A1B}"/>
              </a:ext>
            </a:extLst>
          </p:cNvPr>
          <p:cNvCxnSpPr>
            <a:cxnSpLocks/>
          </p:cNvCxnSpPr>
          <p:nvPr/>
        </p:nvCxnSpPr>
        <p:spPr>
          <a:xfrm>
            <a:off x="1894114" y="2377347"/>
            <a:ext cx="201613" cy="200408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CuadroTexto 12">
            <a:extLst>
              <a:ext uri="{FF2B5EF4-FFF2-40B4-BE49-F238E27FC236}">
                <a16:creationId xmlns:a16="http://schemas.microsoft.com/office/drawing/2014/main" id="{8628C495-00F8-72E4-99CF-46B80C257DA3}"/>
              </a:ext>
            </a:extLst>
          </p:cNvPr>
          <p:cNvSpPr txBox="1"/>
          <p:nvPr/>
        </p:nvSpPr>
        <p:spPr>
          <a:xfrm>
            <a:off x="4750839" y="448401"/>
            <a:ext cx="2020540" cy="683713"/>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Hacer clic en “Realizar Venta”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4" name="Conector recto de flecha 13">
            <a:extLst>
              <a:ext uri="{FF2B5EF4-FFF2-40B4-BE49-F238E27FC236}">
                <a16:creationId xmlns:a16="http://schemas.microsoft.com/office/drawing/2014/main" id="{685EE77D-C52F-D7D6-7E71-783DD3FF60A2}"/>
              </a:ext>
            </a:extLst>
          </p:cNvPr>
          <p:cNvCxnSpPr>
            <a:cxnSpLocks/>
          </p:cNvCxnSpPr>
          <p:nvPr/>
        </p:nvCxnSpPr>
        <p:spPr>
          <a:xfrm>
            <a:off x="6914532" y="901348"/>
            <a:ext cx="1611092"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3054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F9482CA-5537-98E3-F43F-FC43A32B5679}"/>
              </a:ext>
            </a:extLst>
          </p:cNvPr>
          <p:cNvSpPr txBox="1">
            <a:spLocks/>
          </p:cNvSpPr>
          <p:nvPr/>
        </p:nvSpPr>
        <p:spPr>
          <a:xfrm>
            <a:off x="458115" y="294204"/>
            <a:ext cx="10896575" cy="45611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000"/>
              </a:lnSpc>
              <a:spcBef>
                <a:spcPts val="1800"/>
              </a:spcBef>
              <a:spcAft>
                <a:spcPts val="400"/>
              </a:spcAft>
            </a:pPr>
            <a:r>
              <a:rPr lang="es-MX" sz="1550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ORDEN DE COMPRA</a:t>
            </a:r>
          </a:p>
        </p:txBody>
      </p:sp>
      <p:sp>
        <p:nvSpPr>
          <p:cNvPr id="5" name="CuadroTexto 4">
            <a:extLst>
              <a:ext uri="{FF2B5EF4-FFF2-40B4-BE49-F238E27FC236}">
                <a16:creationId xmlns:a16="http://schemas.microsoft.com/office/drawing/2014/main" id="{2BD9B468-1039-CAD3-BF61-6C76E460319B}"/>
              </a:ext>
            </a:extLst>
          </p:cNvPr>
          <p:cNvSpPr txBox="1"/>
          <p:nvPr/>
        </p:nvSpPr>
        <p:spPr>
          <a:xfrm>
            <a:off x="5290481" y="5323702"/>
            <a:ext cx="7108347" cy="861774"/>
          </a:xfrm>
          <a:prstGeom prst="rect">
            <a:avLst/>
          </a:prstGeom>
          <a:noFill/>
        </p:spPr>
        <p:txBody>
          <a:bodyPr wrap="square">
            <a:spAutoFit/>
          </a:bodyPr>
          <a:lstStyle/>
          <a:p>
            <a:r>
              <a:rPr lang="es-MX" sz="5000" b="0" kern="100" dirty="0">
                <a:solidFill>
                  <a:srgbClr val="002060"/>
                </a:solidFill>
                <a:latin typeface="Century Gothic" panose="020B0502020202020204" pitchFamily="34" charset="0"/>
                <a:ea typeface="Times New Roman" panose="02020603050405020304" pitchFamily="18" charset="0"/>
                <a:cs typeface="Times New Roman" panose="02020603050405020304" pitchFamily="18" charset="0"/>
              </a:rPr>
              <a:t>Recepción Completa</a:t>
            </a:r>
            <a:endParaRPr lang="es-MX" sz="5000" dirty="0"/>
          </a:p>
        </p:txBody>
      </p:sp>
      <p:sp>
        <p:nvSpPr>
          <p:cNvPr id="6" name="Subtítulo 6">
            <a:extLst>
              <a:ext uri="{FF2B5EF4-FFF2-40B4-BE49-F238E27FC236}">
                <a16:creationId xmlns:a16="http://schemas.microsoft.com/office/drawing/2014/main" id="{9A464FE2-F526-B5F1-53D1-816155791CBE}"/>
              </a:ext>
            </a:extLst>
          </p:cNvPr>
          <p:cNvSpPr txBox="1">
            <a:spLocks/>
          </p:cNvSpPr>
          <p:nvPr/>
        </p:nvSpPr>
        <p:spPr>
          <a:xfrm>
            <a:off x="230411" y="6260481"/>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7" name="Subtítulo 6">
            <a:extLst>
              <a:ext uri="{FF2B5EF4-FFF2-40B4-BE49-F238E27FC236}">
                <a16:creationId xmlns:a16="http://schemas.microsoft.com/office/drawing/2014/main" id="{8D8E8298-797B-EA92-B85D-F6994D0DBDD0}"/>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5</a:t>
            </a:r>
          </a:p>
        </p:txBody>
      </p:sp>
    </p:spTree>
    <p:extLst>
      <p:ext uri="{BB962C8B-B14F-4D97-AF65-F5344CB8AC3E}">
        <p14:creationId xmlns:p14="http://schemas.microsoft.com/office/powerpoint/2010/main" val="560740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2D5E-0DB0-2B38-2A6D-AD1658C53CB3}"/>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3FAB55A-8740-B466-91FB-322C15F794EB}"/>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2</a:t>
            </a:r>
            <a:endParaRPr lang="es-MX" sz="3000" dirty="0">
              <a:solidFill>
                <a:schemeClr val="bg1"/>
              </a:solidFill>
            </a:endParaRPr>
          </a:p>
        </p:txBody>
      </p:sp>
      <p:grpSp>
        <p:nvGrpSpPr>
          <p:cNvPr id="8" name="Grupo 7">
            <a:extLst>
              <a:ext uri="{FF2B5EF4-FFF2-40B4-BE49-F238E27FC236}">
                <a16:creationId xmlns:a16="http://schemas.microsoft.com/office/drawing/2014/main" id="{CF01B429-2DF0-480F-CA54-7CF49239AB7A}"/>
              </a:ext>
            </a:extLst>
          </p:cNvPr>
          <p:cNvGrpSpPr/>
          <p:nvPr/>
        </p:nvGrpSpPr>
        <p:grpSpPr>
          <a:xfrm>
            <a:off x="206828" y="992943"/>
            <a:ext cx="11832772" cy="4939771"/>
            <a:chOff x="152402" y="119449"/>
            <a:chExt cx="11985172" cy="4872113"/>
          </a:xfrm>
        </p:grpSpPr>
        <p:grpSp>
          <p:nvGrpSpPr>
            <p:cNvPr id="9" name="Grupo 8">
              <a:extLst>
                <a:ext uri="{FF2B5EF4-FFF2-40B4-BE49-F238E27FC236}">
                  <a16:creationId xmlns:a16="http://schemas.microsoft.com/office/drawing/2014/main" id="{755079D2-75AB-92B9-D062-317043BB4812}"/>
                </a:ext>
              </a:extLst>
            </p:cNvPr>
            <p:cNvGrpSpPr/>
            <p:nvPr/>
          </p:nvGrpSpPr>
          <p:grpSpPr>
            <a:xfrm>
              <a:off x="152402" y="119449"/>
              <a:ext cx="11985172" cy="4872113"/>
              <a:chOff x="152402" y="119449"/>
              <a:chExt cx="11985172" cy="4872113"/>
            </a:xfrm>
          </p:grpSpPr>
          <p:grpSp>
            <p:nvGrpSpPr>
              <p:cNvPr id="12" name="Grupo 11">
                <a:extLst>
                  <a:ext uri="{FF2B5EF4-FFF2-40B4-BE49-F238E27FC236}">
                    <a16:creationId xmlns:a16="http://schemas.microsoft.com/office/drawing/2014/main" id="{5F1A5A7C-1AE6-72E2-0BCB-3F6EC55D6929}"/>
                  </a:ext>
                </a:extLst>
              </p:cNvPr>
              <p:cNvGrpSpPr/>
              <p:nvPr/>
            </p:nvGrpSpPr>
            <p:grpSpPr>
              <a:xfrm>
                <a:off x="152402" y="119449"/>
                <a:ext cx="11985172" cy="4872113"/>
                <a:chOff x="152402" y="119449"/>
                <a:chExt cx="11985172" cy="4872113"/>
              </a:xfrm>
            </p:grpSpPr>
            <p:grpSp>
              <p:nvGrpSpPr>
                <p:cNvPr id="17" name="Grupo 16">
                  <a:extLst>
                    <a:ext uri="{FF2B5EF4-FFF2-40B4-BE49-F238E27FC236}">
                      <a16:creationId xmlns:a16="http://schemas.microsoft.com/office/drawing/2014/main" id="{C8BADFB2-B575-75B4-5AC0-287C863C91EE}"/>
                    </a:ext>
                  </a:extLst>
                </p:cNvPr>
                <p:cNvGrpSpPr/>
                <p:nvPr/>
              </p:nvGrpSpPr>
              <p:grpSpPr>
                <a:xfrm>
                  <a:off x="152402" y="119449"/>
                  <a:ext cx="11985172" cy="4872113"/>
                  <a:chOff x="25878" y="94621"/>
                  <a:chExt cx="12034012" cy="4860975"/>
                </a:xfrm>
              </p:grpSpPr>
              <p:grpSp>
                <p:nvGrpSpPr>
                  <p:cNvPr id="24" name="Grupo 23">
                    <a:extLst>
                      <a:ext uri="{FF2B5EF4-FFF2-40B4-BE49-F238E27FC236}">
                        <a16:creationId xmlns:a16="http://schemas.microsoft.com/office/drawing/2014/main" id="{F07A5280-AD42-B98B-54CD-412D9E6F88E5}"/>
                      </a:ext>
                    </a:extLst>
                  </p:cNvPr>
                  <p:cNvGrpSpPr/>
                  <p:nvPr/>
                </p:nvGrpSpPr>
                <p:grpSpPr>
                  <a:xfrm>
                    <a:off x="25878" y="94621"/>
                    <a:ext cx="12034012" cy="4860975"/>
                    <a:chOff x="25878" y="94621"/>
                    <a:chExt cx="12034012" cy="4860975"/>
                  </a:xfrm>
                </p:grpSpPr>
                <p:pic>
                  <p:nvPicPr>
                    <p:cNvPr id="26" name="Imagen 25">
                      <a:extLst>
                        <a:ext uri="{FF2B5EF4-FFF2-40B4-BE49-F238E27FC236}">
                          <a16:creationId xmlns:a16="http://schemas.microsoft.com/office/drawing/2014/main" id="{C64ED9D4-2F42-7B04-6056-D201F22EDC05}"/>
                        </a:ext>
                      </a:extLst>
                    </p:cNvPr>
                    <p:cNvPicPr>
                      <a:picLocks noChangeAspect="1"/>
                    </p:cNvPicPr>
                    <p:nvPr/>
                  </p:nvPicPr>
                  <p:blipFill>
                    <a:blip r:embed="rId2"/>
                    <a:stretch>
                      <a:fillRect/>
                    </a:stretch>
                  </p:blipFill>
                  <p:spPr>
                    <a:xfrm>
                      <a:off x="25878" y="94621"/>
                      <a:ext cx="12034012" cy="4860975"/>
                    </a:xfrm>
                    <a:prstGeom prst="rect">
                      <a:avLst/>
                    </a:prstGeom>
                  </p:spPr>
                </p:pic>
                <p:pic>
                  <p:nvPicPr>
                    <p:cNvPr id="27" name="Imagen 26">
                      <a:extLst>
                        <a:ext uri="{FF2B5EF4-FFF2-40B4-BE49-F238E27FC236}">
                          <a16:creationId xmlns:a16="http://schemas.microsoft.com/office/drawing/2014/main" id="{08452644-9BAB-9877-90A0-002DCB55C442}"/>
                        </a:ext>
                      </a:extLst>
                    </p:cNvPr>
                    <p:cNvPicPr>
                      <a:picLocks noChangeAspect="1"/>
                    </p:cNvPicPr>
                    <p:nvPr/>
                  </p:nvPicPr>
                  <p:blipFill>
                    <a:blip r:embed="rId3"/>
                    <a:srcRect l="50013" t="34785" r="19660" b="37648"/>
                    <a:stretch/>
                  </p:blipFill>
                  <p:spPr>
                    <a:xfrm>
                      <a:off x="6204812" y="1700962"/>
                      <a:ext cx="5791199" cy="1368884"/>
                    </a:xfrm>
                    <a:prstGeom prst="rect">
                      <a:avLst/>
                    </a:prstGeom>
                  </p:spPr>
                </p:pic>
              </p:grpSp>
              <p:sp>
                <p:nvSpPr>
                  <p:cNvPr id="25" name="CuadroTexto 24">
                    <a:extLst>
                      <a:ext uri="{FF2B5EF4-FFF2-40B4-BE49-F238E27FC236}">
                        <a16:creationId xmlns:a16="http://schemas.microsoft.com/office/drawing/2014/main" id="{77FC2CF4-1F19-02EE-DBE2-A10124012F87}"/>
                      </a:ext>
                    </a:extLst>
                  </p:cNvPr>
                  <p:cNvSpPr txBox="1"/>
                  <p:nvPr/>
                </p:nvSpPr>
                <p:spPr>
                  <a:xfrm>
                    <a:off x="5415467" y="1434600"/>
                    <a:ext cx="2635046" cy="168190"/>
                  </a:xfrm>
                  <a:prstGeom prst="rect">
                    <a:avLst/>
                  </a:prstGeom>
                  <a:solidFill>
                    <a:srgbClr val="F9F9F9"/>
                  </a:solidFill>
                  <a:ln>
                    <a:solidFill>
                      <a:srgbClr val="F9F9F9"/>
                    </a:solidFill>
                  </a:ln>
                </p:spPr>
                <p:txBody>
                  <a:bodyPr wrap="square" rtlCol="0">
                    <a:spAutoFit/>
                  </a:bodyPr>
                  <a:lstStyle/>
                  <a:p>
                    <a:endParaRPr lang="es-MX" dirty="0"/>
                  </a:p>
                </p:txBody>
              </p:sp>
            </p:grpSp>
            <p:sp>
              <p:nvSpPr>
                <p:cNvPr id="18" name="Rectángulo 17">
                  <a:extLst>
                    <a:ext uri="{FF2B5EF4-FFF2-40B4-BE49-F238E27FC236}">
                      <a16:creationId xmlns:a16="http://schemas.microsoft.com/office/drawing/2014/main" id="{B2BBE8C4-20CB-D79F-77D1-70AC91C3E43B}"/>
                    </a:ext>
                  </a:extLst>
                </p:cNvPr>
                <p:cNvSpPr/>
                <p:nvPr/>
              </p:nvSpPr>
              <p:spPr>
                <a:xfrm>
                  <a:off x="189903" y="1875740"/>
                  <a:ext cx="5994110" cy="504000"/>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408B53FF-32DE-8B2D-36D1-A59647145F42}"/>
                    </a:ext>
                  </a:extLst>
                </p:cNvPr>
                <p:cNvSpPr/>
                <p:nvPr/>
              </p:nvSpPr>
              <p:spPr>
                <a:xfrm>
                  <a:off x="6374613" y="1779626"/>
                  <a:ext cx="4982406" cy="1354525"/>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3" name="Imagen 22">
                  <a:extLst>
                    <a:ext uri="{FF2B5EF4-FFF2-40B4-BE49-F238E27FC236}">
                      <a16:creationId xmlns:a16="http://schemas.microsoft.com/office/drawing/2014/main" id="{D33E5730-5E2D-89E9-B168-4068999189FC}"/>
                    </a:ext>
                  </a:extLst>
                </p:cNvPr>
                <p:cNvPicPr>
                  <a:picLocks noChangeAspect="1"/>
                </p:cNvPicPr>
                <p:nvPr/>
              </p:nvPicPr>
              <p:blipFill>
                <a:blip r:embed="rId4"/>
                <a:srcRect r="31873" b="-571"/>
                <a:stretch/>
              </p:blipFill>
              <p:spPr>
                <a:xfrm>
                  <a:off x="1258603" y="1960218"/>
                  <a:ext cx="4759671" cy="369332"/>
                </a:xfrm>
                <a:prstGeom prst="rect">
                  <a:avLst/>
                </a:prstGeom>
              </p:spPr>
            </p:pic>
          </p:grpSp>
          <p:sp>
            <p:nvSpPr>
              <p:cNvPr id="15" name="CuadroTexto 14">
                <a:extLst>
                  <a:ext uri="{FF2B5EF4-FFF2-40B4-BE49-F238E27FC236}">
                    <a16:creationId xmlns:a16="http://schemas.microsoft.com/office/drawing/2014/main" id="{3005BA0A-8CDE-12F5-9BA7-999DD13C8739}"/>
                  </a:ext>
                </a:extLst>
              </p:cNvPr>
              <p:cNvSpPr txBox="1"/>
              <p:nvPr/>
            </p:nvSpPr>
            <p:spPr>
              <a:xfrm>
                <a:off x="3350683" y="2750317"/>
                <a:ext cx="2299931" cy="234117"/>
              </a:xfrm>
              <a:prstGeom prst="rect">
                <a:avLst/>
              </a:prstGeom>
              <a:solidFill>
                <a:srgbClr val="D8D8DE"/>
              </a:solidFill>
            </p:spPr>
            <p:txBody>
              <a:bodyPr wrap="square" rtlCol="0">
                <a:spAutoFit/>
              </a:bodyPr>
              <a:lstStyle/>
              <a:p>
                <a:endParaRPr lang="es-MX" dirty="0"/>
              </a:p>
            </p:txBody>
          </p:sp>
        </p:grpSp>
        <p:sp>
          <p:nvSpPr>
            <p:cNvPr id="11" name="Rectángulo 10">
              <a:extLst>
                <a:ext uri="{FF2B5EF4-FFF2-40B4-BE49-F238E27FC236}">
                  <a16:creationId xmlns:a16="http://schemas.microsoft.com/office/drawing/2014/main" id="{C1274A79-9842-96BA-01B8-E772F7F43230}"/>
                </a:ext>
              </a:extLst>
            </p:cNvPr>
            <p:cNvSpPr/>
            <p:nvPr/>
          </p:nvSpPr>
          <p:spPr>
            <a:xfrm>
              <a:off x="1347333" y="2750317"/>
              <a:ext cx="187553" cy="2341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0" name="CuadroTexto 29">
            <a:extLst>
              <a:ext uri="{FF2B5EF4-FFF2-40B4-BE49-F238E27FC236}">
                <a16:creationId xmlns:a16="http://schemas.microsoft.com/office/drawing/2014/main" id="{5B0A72AE-B378-A4F2-0290-268E27811CBE}"/>
              </a:ext>
            </a:extLst>
          </p:cNvPr>
          <p:cNvSpPr txBox="1"/>
          <p:nvPr/>
        </p:nvSpPr>
        <p:spPr>
          <a:xfrm>
            <a:off x="1940091" y="480369"/>
            <a:ext cx="3865955" cy="1254959"/>
          </a:xfrm>
          <a:prstGeom prst="rect">
            <a:avLst/>
          </a:prstGeom>
          <a:solidFill>
            <a:schemeClr val="tx1"/>
          </a:solidFill>
          <a:ln>
            <a:solidFill>
              <a:schemeClr val="bg1"/>
            </a:solidFill>
          </a:ln>
        </p:spPr>
        <p:txBody>
          <a:bodyPr wrap="square">
            <a:spAutoFit/>
          </a:bodyPr>
          <a:lstStyle/>
          <a:p>
            <a:pPr lvl="0">
              <a:lnSpc>
                <a:spcPct val="107000"/>
              </a:lnSpc>
              <a:spcAft>
                <a:spcPts val="800"/>
              </a:spcAft>
              <a:tabLst>
                <a:tab pos="16510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Por default ya no permite cambiar el campo “Cliente”, en automático se realizará una venta de tipo Cliente Mostrador.</a:t>
            </a:r>
          </a:p>
        </p:txBody>
      </p:sp>
      <p:cxnSp>
        <p:nvCxnSpPr>
          <p:cNvPr id="32" name="Conector recto de flecha 31">
            <a:extLst>
              <a:ext uri="{FF2B5EF4-FFF2-40B4-BE49-F238E27FC236}">
                <a16:creationId xmlns:a16="http://schemas.microsoft.com/office/drawing/2014/main" id="{B0BC05D9-B32B-D9D3-A138-A9631FCA4276}"/>
              </a:ext>
            </a:extLst>
          </p:cNvPr>
          <p:cNvCxnSpPr/>
          <p:nvPr/>
        </p:nvCxnSpPr>
        <p:spPr>
          <a:xfrm>
            <a:off x="3364441" y="1753939"/>
            <a:ext cx="0" cy="92223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6" name="CuadroTexto 35">
            <a:extLst>
              <a:ext uri="{FF2B5EF4-FFF2-40B4-BE49-F238E27FC236}">
                <a16:creationId xmlns:a16="http://schemas.microsoft.com/office/drawing/2014/main" id="{C743B077-CE1D-A106-14BE-FD51B4284A5F}"/>
              </a:ext>
            </a:extLst>
          </p:cNvPr>
          <p:cNvSpPr txBox="1"/>
          <p:nvPr/>
        </p:nvSpPr>
        <p:spPr>
          <a:xfrm>
            <a:off x="7438814" y="270448"/>
            <a:ext cx="4293480" cy="175650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Se eliminaron los campos: “</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Género</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Extranjero</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Habla Español</a:t>
            </a:r>
            <a:r>
              <a:rPr lang="es-MX" sz="1800" b="1"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y “Tipo de Cliente”</a:t>
            </a:r>
          </a:p>
          <a:p>
            <a:pPr lvl="0">
              <a:lnSpc>
                <a:spcPct val="107000"/>
              </a:lnSpc>
              <a:spcAft>
                <a:spcPts val="800"/>
              </a:spcAft>
              <a:tabLst>
                <a:tab pos="1651000" algn="l"/>
              </a:tabLst>
            </a:pPr>
            <a:endPar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endParaRPr>
          </a:p>
          <a:p>
            <a:pPr lvl="0">
              <a:lnSpc>
                <a:spcPct val="107000"/>
              </a:lnSpc>
              <a:spcAft>
                <a:spcPts val="800"/>
              </a:spcAft>
              <a:tabLst>
                <a:tab pos="1651000" algn="l"/>
              </a:tabLst>
            </a:pPr>
            <a:r>
              <a:rPr lang="es-MX" sz="18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3. Se agrego el campo “Tipo Venta”</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cxnSp>
        <p:nvCxnSpPr>
          <p:cNvPr id="37" name="Conector recto de flecha 36">
            <a:extLst>
              <a:ext uri="{FF2B5EF4-FFF2-40B4-BE49-F238E27FC236}">
                <a16:creationId xmlns:a16="http://schemas.microsoft.com/office/drawing/2014/main" id="{1CE4B8C6-267B-5978-9CBF-1D3449A0D959}"/>
              </a:ext>
            </a:extLst>
          </p:cNvPr>
          <p:cNvCxnSpPr>
            <a:cxnSpLocks/>
          </p:cNvCxnSpPr>
          <p:nvPr/>
        </p:nvCxnSpPr>
        <p:spPr>
          <a:xfrm flipH="1">
            <a:off x="9601474" y="2087463"/>
            <a:ext cx="159281" cy="9041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9" name="CuadroTexto 38">
            <a:extLst>
              <a:ext uri="{FF2B5EF4-FFF2-40B4-BE49-F238E27FC236}">
                <a16:creationId xmlns:a16="http://schemas.microsoft.com/office/drawing/2014/main" id="{C9C50342-2433-16B7-D4FC-FE139161C095}"/>
              </a:ext>
            </a:extLst>
          </p:cNvPr>
          <p:cNvSpPr txBox="1"/>
          <p:nvPr/>
        </p:nvSpPr>
        <p:spPr>
          <a:xfrm>
            <a:off x="7627624" y="2774171"/>
            <a:ext cx="307848" cy="369332"/>
          </a:xfrm>
          <a:prstGeom prst="rect">
            <a:avLst/>
          </a:prstGeom>
          <a:noFill/>
        </p:spPr>
        <p:txBody>
          <a:bodyPr wrap="square" rtlCol="0">
            <a:spAutoFit/>
          </a:bodyPr>
          <a:lstStyle/>
          <a:p>
            <a:r>
              <a:rPr lang="es-ES" b="1" dirty="0">
                <a:solidFill>
                  <a:srgbClr val="FF0000"/>
                </a:solidFill>
                <a:latin typeface="Century Gothic" panose="020B0502020202020204" pitchFamily="34" charset="0"/>
              </a:rPr>
              <a:t>1</a:t>
            </a:r>
            <a:endParaRPr lang="es-MX" b="1" dirty="0">
              <a:solidFill>
                <a:srgbClr val="FF0000"/>
              </a:solidFill>
              <a:latin typeface="Century Gothic" panose="020B0502020202020204" pitchFamily="34" charset="0"/>
            </a:endParaRPr>
          </a:p>
        </p:txBody>
      </p:sp>
      <p:sp>
        <p:nvSpPr>
          <p:cNvPr id="40" name="CuadroTexto 39">
            <a:extLst>
              <a:ext uri="{FF2B5EF4-FFF2-40B4-BE49-F238E27FC236}">
                <a16:creationId xmlns:a16="http://schemas.microsoft.com/office/drawing/2014/main" id="{5A71050C-6D11-11D2-9E64-38CDFE7ADF81}"/>
              </a:ext>
            </a:extLst>
          </p:cNvPr>
          <p:cNvSpPr txBox="1"/>
          <p:nvPr/>
        </p:nvSpPr>
        <p:spPr>
          <a:xfrm>
            <a:off x="2319317" y="4302366"/>
            <a:ext cx="307848" cy="369332"/>
          </a:xfrm>
          <a:prstGeom prst="rect">
            <a:avLst/>
          </a:prstGeom>
          <a:noFill/>
        </p:spPr>
        <p:txBody>
          <a:bodyPr wrap="square" rtlCol="0">
            <a:spAutoFit/>
          </a:bodyPr>
          <a:lstStyle/>
          <a:p>
            <a:r>
              <a:rPr lang="es-ES" b="1" dirty="0">
                <a:solidFill>
                  <a:srgbClr val="FF0000"/>
                </a:solidFill>
                <a:latin typeface="Century Gothic" panose="020B0502020202020204" pitchFamily="34" charset="0"/>
              </a:rPr>
              <a:t>2</a:t>
            </a:r>
            <a:endParaRPr lang="es-MX" b="1" dirty="0">
              <a:solidFill>
                <a:srgbClr val="FF0000"/>
              </a:solidFill>
              <a:latin typeface="Century Gothic" panose="020B0502020202020204" pitchFamily="34" charset="0"/>
            </a:endParaRPr>
          </a:p>
        </p:txBody>
      </p:sp>
      <p:sp>
        <p:nvSpPr>
          <p:cNvPr id="42" name="CuadroTexto 41">
            <a:extLst>
              <a:ext uri="{FF2B5EF4-FFF2-40B4-BE49-F238E27FC236}">
                <a16:creationId xmlns:a16="http://schemas.microsoft.com/office/drawing/2014/main" id="{76BACA36-DD56-7FD0-E8DA-ABC093E40850}"/>
              </a:ext>
            </a:extLst>
          </p:cNvPr>
          <p:cNvSpPr txBox="1"/>
          <p:nvPr/>
        </p:nvSpPr>
        <p:spPr>
          <a:xfrm>
            <a:off x="5149436" y="6237763"/>
            <a:ext cx="5341014" cy="365869"/>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5</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Llenar cada campo de la siguiente forma:</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2" name="CuadroTexto 1">
            <a:extLst>
              <a:ext uri="{FF2B5EF4-FFF2-40B4-BE49-F238E27FC236}">
                <a16:creationId xmlns:a16="http://schemas.microsoft.com/office/drawing/2014/main" id="{2609C269-BBBB-DD45-8A92-D82843A1C534}"/>
              </a:ext>
            </a:extLst>
          </p:cNvPr>
          <p:cNvSpPr txBox="1"/>
          <p:nvPr/>
        </p:nvSpPr>
        <p:spPr>
          <a:xfrm>
            <a:off x="863710" y="5457944"/>
            <a:ext cx="3139701"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4. Se agrego una pantalla para capturar el lote de un artículo si este lo lleva</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4" name="Rectángulo 3">
            <a:extLst>
              <a:ext uri="{FF2B5EF4-FFF2-40B4-BE49-F238E27FC236}">
                <a16:creationId xmlns:a16="http://schemas.microsoft.com/office/drawing/2014/main" id="{2C6C5312-70B4-3BE7-6564-3A0CE4D716C8}"/>
              </a:ext>
            </a:extLst>
          </p:cNvPr>
          <p:cNvSpPr/>
          <p:nvPr/>
        </p:nvSpPr>
        <p:spPr>
          <a:xfrm>
            <a:off x="265623" y="4199652"/>
            <a:ext cx="4371692" cy="510999"/>
          </a:xfrm>
          <a:prstGeom prst="rect">
            <a:avLst/>
          </a:pr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5" name="Conector recto de flecha 4">
            <a:extLst>
              <a:ext uri="{FF2B5EF4-FFF2-40B4-BE49-F238E27FC236}">
                <a16:creationId xmlns:a16="http://schemas.microsoft.com/office/drawing/2014/main" id="{039FE82F-F1CE-0971-EAB3-B193841A444D}"/>
              </a:ext>
            </a:extLst>
          </p:cNvPr>
          <p:cNvCxnSpPr>
            <a:cxnSpLocks/>
          </p:cNvCxnSpPr>
          <p:nvPr/>
        </p:nvCxnSpPr>
        <p:spPr>
          <a:xfrm flipH="1">
            <a:off x="2451469" y="4812825"/>
            <a:ext cx="19140" cy="56471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10831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51B00-6891-A58F-0B2E-6BDC07259D5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3582F12-F32F-AFF8-E43C-BE0BE7F945B5}"/>
              </a:ext>
            </a:extLst>
          </p:cNvPr>
          <p:cNvSpPr txBox="1"/>
          <p:nvPr/>
        </p:nvSpPr>
        <p:spPr>
          <a:xfrm>
            <a:off x="315685" y="105698"/>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3</a:t>
            </a:r>
            <a:endParaRPr lang="es-MX" sz="3000" dirty="0">
              <a:solidFill>
                <a:schemeClr val="bg1"/>
              </a:solidFill>
            </a:endParaRPr>
          </a:p>
        </p:txBody>
      </p:sp>
      <p:sp>
        <p:nvSpPr>
          <p:cNvPr id="9" name="Rectángulo 8">
            <a:extLst>
              <a:ext uri="{FF2B5EF4-FFF2-40B4-BE49-F238E27FC236}">
                <a16:creationId xmlns:a16="http://schemas.microsoft.com/office/drawing/2014/main" id="{D0A08817-D8A4-A113-73DC-139B5AE9262D}"/>
              </a:ext>
            </a:extLst>
          </p:cNvPr>
          <p:cNvSpPr/>
          <p:nvPr/>
        </p:nvSpPr>
        <p:spPr>
          <a:xfrm>
            <a:off x="38785" y="583497"/>
            <a:ext cx="5839905" cy="2092881"/>
          </a:xfrm>
          <a:prstGeom prst="rect">
            <a:avLst/>
          </a:prstGeom>
          <a:noFill/>
        </p:spPr>
        <p:txBody>
          <a:bodyPr wrap="square" lIns="91440" tIns="45720" rIns="91440" bIns="45720">
            <a:spAutoFit/>
          </a:bodyPr>
          <a:lstStyle/>
          <a:p>
            <a:pPr algn="ctr"/>
            <a:r>
              <a:rPr lang="es-ES" sz="6500" b="1" dirty="0">
                <a:ln w="22225">
                  <a:solidFill>
                    <a:schemeClr val="bg1"/>
                  </a:solidFill>
                  <a:prstDash val="solid"/>
                </a:ln>
                <a:solidFill>
                  <a:srgbClr val="002060"/>
                </a:solidFill>
                <a:latin typeface="Century Gothic" panose="020B0502020202020204" pitchFamily="34" charset="0"/>
              </a:rPr>
              <a:t>1. Registro de Tipo de Venta</a:t>
            </a:r>
          </a:p>
        </p:txBody>
      </p:sp>
      <p:sp>
        <p:nvSpPr>
          <p:cNvPr id="2" name="CuadroTexto 1">
            <a:extLst>
              <a:ext uri="{FF2B5EF4-FFF2-40B4-BE49-F238E27FC236}">
                <a16:creationId xmlns:a16="http://schemas.microsoft.com/office/drawing/2014/main" id="{9A845629-E86B-2ACC-C8B8-E8C24D98AC28}"/>
              </a:ext>
            </a:extLst>
          </p:cNvPr>
          <p:cNvSpPr txBox="1"/>
          <p:nvPr/>
        </p:nvSpPr>
        <p:spPr>
          <a:xfrm>
            <a:off x="315685" y="2744694"/>
            <a:ext cx="11364686" cy="3740191"/>
          </a:xfrm>
          <a:prstGeom prst="rect">
            <a:avLst/>
          </a:prstGeom>
          <a:noFill/>
        </p:spPr>
        <p:txBody>
          <a:bodyPr wrap="square" rtlCol="0">
            <a:spAutoFit/>
          </a:bodyPr>
          <a:lstStyle/>
          <a:p>
            <a:pPr marL="342900" lvl="0" indent="-342900" algn="just">
              <a:lnSpc>
                <a:spcPct val="107000"/>
              </a:lnSpc>
              <a:buFont typeface="+mj-lt"/>
              <a:buAutoNum type="arabicPeriod"/>
            </a:pPr>
            <a:r>
              <a:rPr lang="es-MX" sz="3200"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 En el espacio “</a:t>
            </a:r>
            <a:r>
              <a:rPr lang="es-MX" sz="3200" kern="100" spc="25" dirty="0">
                <a:solidFill>
                  <a:srgbClr val="002060"/>
                </a:solidFill>
                <a:latin typeface="Century Gothic" panose="020B0502020202020204" pitchFamily="34" charset="0"/>
                <a:ea typeface="Calibri" panose="020F0502020204030204" pitchFamily="34" charset="0"/>
                <a:cs typeface="Times New Roman" panose="02020603050405020304" pitchFamily="18" charset="0"/>
              </a:rPr>
              <a:t>Tipo Venta</a:t>
            </a:r>
            <a:r>
              <a:rPr lang="es-MX" sz="3200"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 por default saldrá el “Cliente mostrador” (aplica en todas las tiendas turísticas).</a:t>
            </a:r>
          </a:p>
          <a:p>
            <a:pPr marL="342900" lvl="0" indent="-342900" algn="just">
              <a:lnSpc>
                <a:spcPct val="107000"/>
              </a:lnSpc>
              <a:buFont typeface="+mj-lt"/>
              <a:buAutoNum type="arabicPeriod"/>
            </a:pPr>
            <a:endParaRPr lang="es-MX" sz="3200" kern="100" spc="25" dirty="0">
              <a:solidFill>
                <a:srgbClr val="002060"/>
              </a:solidFill>
              <a:latin typeface="Century Gothic" panose="020B05020202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s-MX" sz="3200"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 Para Hoteles se puede seleccionar cualquiera de las 3 opciones: “Cliente mostrador”, “Cargo Habitación” o “</a:t>
            </a:r>
            <a:r>
              <a:rPr lang="es-MX" sz="3200" kern="100" spc="25" dirty="0" err="1">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Leisure</a:t>
            </a:r>
            <a:r>
              <a:rPr lang="es-MX" sz="3200" kern="100" spc="25" dirty="0">
                <a:solidFill>
                  <a:srgbClr val="002060"/>
                </a:solidFill>
                <a:latin typeface="Century Gothic" panose="020B0502020202020204" pitchFamily="34" charset="0"/>
                <a:ea typeface="Calibri" panose="020F0502020204030204" pitchFamily="34" charset="0"/>
                <a:cs typeface="Times New Roman" panose="02020603050405020304" pitchFamily="18" charset="0"/>
              </a:rPr>
              <a:t>”</a:t>
            </a:r>
            <a:endParaRPr lang="es-MX" sz="32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275AA158-B935-7E86-4511-4E82C2F46758}"/>
              </a:ext>
            </a:extLst>
          </p:cNvPr>
          <p:cNvPicPr>
            <a:picLocks noChangeAspect="1"/>
          </p:cNvPicPr>
          <p:nvPr/>
        </p:nvPicPr>
        <p:blipFill>
          <a:blip r:embed="rId2"/>
          <a:srcRect l="50013" t="34785" r="19660" b="37648"/>
          <a:stretch/>
        </p:blipFill>
        <p:spPr>
          <a:xfrm>
            <a:off x="5878690" y="947755"/>
            <a:ext cx="6128656" cy="1244130"/>
          </a:xfrm>
          <a:prstGeom prst="rect">
            <a:avLst/>
          </a:prstGeom>
        </p:spPr>
      </p:pic>
      <p:sp>
        <p:nvSpPr>
          <p:cNvPr id="5" name="Rectángulo 4">
            <a:extLst>
              <a:ext uri="{FF2B5EF4-FFF2-40B4-BE49-F238E27FC236}">
                <a16:creationId xmlns:a16="http://schemas.microsoft.com/office/drawing/2014/main" id="{EE2470B8-2C9D-79DA-D7E7-743F4BDD4E43}"/>
              </a:ext>
            </a:extLst>
          </p:cNvPr>
          <p:cNvSpPr/>
          <p:nvPr/>
        </p:nvSpPr>
        <p:spPr>
          <a:xfrm>
            <a:off x="5878690" y="947755"/>
            <a:ext cx="6128656" cy="12441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23413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E89E-3C05-0608-2CF6-3D02CE30CE75}"/>
            </a:ext>
          </a:extLst>
        </p:cNvPr>
        <p:cNvGrpSpPr/>
        <p:nvPr/>
      </p:nvGrpSpPr>
      <p:grpSpPr>
        <a:xfrm>
          <a:off x="0" y="0"/>
          <a:ext cx="0" cy="0"/>
          <a:chOff x="0" y="0"/>
          <a:chExt cx="0" cy="0"/>
        </a:xfrm>
      </p:grpSpPr>
      <p:pic>
        <p:nvPicPr>
          <p:cNvPr id="5" name="Imagen 4">
            <a:extLst>
              <a:ext uri="{FF2B5EF4-FFF2-40B4-BE49-F238E27FC236}">
                <a16:creationId xmlns:a16="http://schemas.microsoft.com/office/drawing/2014/main" id="{DD82C872-E94B-963D-8F82-772C26A5903F}"/>
              </a:ext>
            </a:extLst>
          </p:cNvPr>
          <p:cNvPicPr>
            <a:picLocks noChangeAspect="1"/>
          </p:cNvPicPr>
          <p:nvPr/>
        </p:nvPicPr>
        <p:blipFill>
          <a:blip r:embed="rId2"/>
          <a:srcRect r="1018"/>
          <a:stretch/>
        </p:blipFill>
        <p:spPr>
          <a:xfrm>
            <a:off x="80025" y="206829"/>
            <a:ext cx="11796290" cy="6302827"/>
          </a:xfrm>
          <a:prstGeom prst="rect">
            <a:avLst/>
          </a:prstGeom>
        </p:spPr>
      </p:pic>
      <p:sp>
        <p:nvSpPr>
          <p:cNvPr id="6" name="CuadroTexto 5">
            <a:extLst>
              <a:ext uri="{FF2B5EF4-FFF2-40B4-BE49-F238E27FC236}">
                <a16:creationId xmlns:a16="http://schemas.microsoft.com/office/drawing/2014/main" id="{4E102C80-6016-E5C3-3674-58FF5E49B2F4}"/>
              </a:ext>
            </a:extLst>
          </p:cNvPr>
          <p:cNvSpPr txBox="1"/>
          <p:nvPr/>
        </p:nvSpPr>
        <p:spPr>
          <a:xfrm>
            <a:off x="2547237" y="65544"/>
            <a:ext cx="2889072" cy="1551322"/>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Si en el “Tipo de Venta” se selecciono la opción “</a:t>
            </a:r>
            <a:r>
              <a:rPr lang="es-MX" sz="1800" kern="100" dirty="0" err="1">
                <a:solidFill>
                  <a:schemeClr val="bg1"/>
                </a:solidFill>
                <a:latin typeface="Century Gothic" panose="020B0502020202020204" pitchFamily="34" charset="0"/>
                <a:ea typeface="Aptos" panose="020B0004020202020204" pitchFamily="34" charset="0"/>
                <a:cs typeface="Times New Roman" panose="02020603050405020304" pitchFamily="18" charset="0"/>
              </a:rPr>
              <a:t>Leisure</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se agregará una opción más a la forma de pago</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03FA6E07-9F66-A294-80D5-E6DBD3F66CF0}"/>
              </a:ext>
            </a:extLst>
          </p:cNvPr>
          <p:cNvSpPr/>
          <p:nvPr/>
        </p:nvSpPr>
        <p:spPr>
          <a:xfrm>
            <a:off x="163285" y="5606143"/>
            <a:ext cx="2873830" cy="2939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 name="Conector recto de flecha 8">
            <a:extLst>
              <a:ext uri="{FF2B5EF4-FFF2-40B4-BE49-F238E27FC236}">
                <a16:creationId xmlns:a16="http://schemas.microsoft.com/office/drawing/2014/main" id="{B86BBD50-633E-4375-C1A0-BEC196BB33A3}"/>
              </a:ext>
            </a:extLst>
          </p:cNvPr>
          <p:cNvCxnSpPr>
            <a:cxnSpLocks/>
          </p:cNvCxnSpPr>
          <p:nvPr/>
        </p:nvCxnSpPr>
        <p:spPr>
          <a:xfrm flipH="1">
            <a:off x="862542" y="957943"/>
            <a:ext cx="1477887" cy="1787223"/>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181225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481FE-3B8F-58EA-4303-1BD05D93043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EEE0619-DBC7-FFF2-673A-34FF34F7095F}"/>
              </a:ext>
            </a:extLst>
          </p:cNvPr>
          <p:cNvPicPr>
            <a:picLocks noChangeAspect="1"/>
          </p:cNvPicPr>
          <p:nvPr/>
        </p:nvPicPr>
        <p:blipFill>
          <a:blip r:embed="rId2"/>
          <a:stretch>
            <a:fillRect/>
          </a:stretch>
        </p:blipFill>
        <p:spPr>
          <a:xfrm>
            <a:off x="205480" y="165059"/>
            <a:ext cx="11781039" cy="6377255"/>
          </a:xfrm>
          <a:prstGeom prst="rect">
            <a:avLst/>
          </a:prstGeom>
        </p:spPr>
      </p:pic>
      <p:sp>
        <p:nvSpPr>
          <p:cNvPr id="6" name="CuadroTexto 5">
            <a:extLst>
              <a:ext uri="{FF2B5EF4-FFF2-40B4-BE49-F238E27FC236}">
                <a16:creationId xmlns:a16="http://schemas.microsoft.com/office/drawing/2014/main" id="{8DBB9A2D-7976-E5D7-AA83-44127E934BE5}"/>
              </a:ext>
            </a:extLst>
          </p:cNvPr>
          <p:cNvSpPr txBox="1"/>
          <p:nvPr/>
        </p:nvSpPr>
        <p:spPr>
          <a:xfrm>
            <a:off x="2578814" y="56699"/>
            <a:ext cx="2889072" cy="1847685"/>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Si en el “Tipo de Venta” se selecciono la opción “Cargo Habitación” se agregará una opción más a la forma de pago</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cxnSp>
        <p:nvCxnSpPr>
          <p:cNvPr id="7" name="Conector recto de flecha 6">
            <a:extLst>
              <a:ext uri="{FF2B5EF4-FFF2-40B4-BE49-F238E27FC236}">
                <a16:creationId xmlns:a16="http://schemas.microsoft.com/office/drawing/2014/main" id="{EDD7BCAF-6DEE-A858-3946-246F2F00E9C4}"/>
              </a:ext>
            </a:extLst>
          </p:cNvPr>
          <p:cNvCxnSpPr>
            <a:cxnSpLocks/>
          </p:cNvCxnSpPr>
          <p:nvPr/>
        </p:nvCxnSpPr>
        <p:spPr>
          <a:xfrm flipH="1">
            <a:off x="894126" y="980541"/>
            <a:ext cx="1598703" cy="187857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Rectángulo 10">
            <a:extLst>
              <a:ext uri="{FF2B5EF4-FFF2-40B4-BE49-F238E27FC236}">
                <a16:creationId xmlns:a16="http://schemas.microsoft.com/office/drawing/2014/main" id="{F1A33082-A809-66F1-5AF7-FFEC7BA22C27}"/>
              </a:ext>
            </a:extLst>
          </p:cNvPr>
          <p:cNvSpPr/>
          <p:nvPr/>
        </p:nvSpPr>
        <p:spPr>
          <a:xfrm>
            <a:off x="217714" y="5802085"/>
            <a:ext cx="2895601" cy="2835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89669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7093C-47A8-A5B9-1B34-952D9EF83F6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E138F47-3E72-BC11-86CB-E229FCBAFF33}"/>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4</a:t>
            </a:r>
            <a:endParaRPr lang="es-MX" sz="3000" dirty="0">
              <a:solidFill>
                <a:schemeClr val="bg1"/>
              </a:solidFill>
            </a:endParaRPr>
          </a:p>
        </p:txBody>
      </p:sp>
      <p:sp>
        <p:nvSpPr>
          <p:cNvPr id="9" name="Rectángulo 8">
            <a:extLst>
              <a:ext uri="{FF2B5EF4-FFF2-40B4-BE49-F238E27FC236}">
                <a16:creationId xmlns:a16="http://schemas.microsoft.com/office/drawing/2014/main" id="{8FE37792-725B-EDBE-EF35-549104C836EF}"/>
              </a:ext>
            </a:extLst>
          </p:cNvPr>
          <p:cNvSpPr/>
          <p:nvPr/>
        </p:nvSpPr>
        <p:spPr>
          <a:xfrm>
            <a:off x="821872" y="557278"/>
            <a:ext cx="9901085" cy="1092607"/>
          </a:xfrm>
          <a:prstGeom prst="rect">
            <a:avLst/>
          </a:prstGeom>
          <a:noFill/>
        </p:spPr>
        <p:txBody>
          <a:bodyPr wrap="square" lIns="91440" tIns="45720" rIns="91440" bIns="45720">
            <a:spAutoFit/>
          </a:bodyPr>
          <a:lstStyle/>
          <a:p>
            <a:pPr algn="ctr"/>
            <a:r>
              <a:rPr lang="es-ES" sz="6500" b="1" dirty="0">
                <a:ln w="22225">
                  <a:solidFill>
                    <a:schemeClr val="bg1"/>
                  </a:solidFill>
                  <a:prstDash val="solid"/>
                </a:ln>
                <a:solidFill>
                  <a:srgbClr val="002060"/>
                </a:solidFill>
                <a:latin typeface="Century Gothic" panose="020B0502020202020204" pitchFamily="34" charset="0"/>
              </a:rPr>
              <a:t>2. Captura de Lotes</a:t>
            </a:r>
          </a:p>
        </p:txBody>
      </p:sp>
      <p:sp>
        <p:nvSpPr>
          <p:cNvPr id="2" name="CuadroTexto 1">
            <a:extLst>
              <a:ext uri="{FF2B5EF4-FFF2-40B4-BE49-F238E27FC236}">
                <a16:creationId xmlns:a16="http://schemas.microsoft.com/office/drawing/2014/main" id="{BCC33FB7-4D2D-9B66-03C5-29F0516C0D72}"/>
              </a:ext>
            </a:extLst>
          </p:cNvPr>
          <p:cNvSpPr txBox="1"/>
          <p:nvPr/>
        </p:nvSpPr>
        <p:spPr>
          <a:xfrm>
            <a:off x="-20" y="1609615"/>
            <a:ext cx="12192000" cy="5386731"/>
          </a:xfrm>
          <a:prstGeom prst="rect">
            <a:avLst/>
          </a:prstGeom>
          <a:noFill/>
        </p:spPr>
        <p:txBody>
          <a:bodyPr wrap="square" rtlCol="0">
            <a:spAutoFit/>
          </a:bodyPr>
          <a:lstStyle/>
          <a:p>
            <a:pPr marL="269875" algn="just">
              <a:lnSpc>
                <a:spcPct val="107000"/>
              </a:lnSpc>
              <a:spcAft>
                <a:spcPts val="800"/>
              </a:spcAft>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Para agregar uno o varios artículos a la venta, existen tres opciones disponibles:</a:t>
            </a:r>
          </a:p>
          <a:p>
            <a:pPr marL="727075" lvl="1" algn="just">
              <a:lnSpc>
                <a:spcPct val="107000"/>
              </a:lnSpc>
              <a:spcAft>
                <a:spcPts val="800"/>
              </a:spcAft>
            </a:pPr>
            <a:r>
              <a:rPr lang="es-MX" sz="2000" b="1"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Opción 1: </a:t>
            </a:r>
            <a:r>
              <a:rPr lang="es-MX" sz="2000"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Escanear el artículo.</a:t>
            </a:r>
            <a:endPar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endParaRPr>
          </a:p>
          <a:p>
            <a:pPr marL="727075" lvl="1" algn="just">
              <a:lnSpc>
                <a:spcPct val="107000"/>
              </a:lnSpc>
              <a:spcAft>
                <a:spcPts val="800"/>
              </a:spcAft>
            </a:pPr>
            <a:r>
              <a:rPr lang="es-MX" sz="2000" b="1"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Opción 2:</a:t>
            </a:r>
            <a:r>
              <a:rPr lang="es-MX" sz="2000" b="1"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 </a:t>
            </a:r>
            <a:r>
              <a:rPr lang="es-MX" sz="2000" kern="100" spc="25"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En el espacio "Código", escribe el código del artículo.</a:t>
            </a:r>
            <a:endPar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endParaRPr>
          </a:p>
          <a:p>
            <a:pPr marL="727075" lvl="1" algn="just">
              <a:lnSpc>
                <a:spcPct val="107000"/>
              </a:lnSpc>
              <a:spcAft>
                <a:spcPts val="800"/>
              </a:spcAft>
            </a:pPr>
            <a:r>
              <a:rPr lang="es-MX" sz="2000" b="1"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Opción 3: </a:t>
            </a: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Hacer clic en el icono de búsqueda (lupa) ubicado a la derecha del espacio “Código”.</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Escribe el código del articulo o su descripción.</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Haz clic en el botón “Buscar”.</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Una vez obtenidos los resultados de la búsqueda, selecciona el o los artículos que deseas agregar a la venta.</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Los artículos seleccionados se añaden automáticamente a la venta en la pantalla principal </a:t>
            </a:r>
            <a:r>
              <a:rPr lang="es-MX" sz="2000" b="1"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(si el artículo genera lote, se muestra la pantalla para seleccionar el lote)</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En el espacio “Cantidad” selecciona la cantidad de cada artículo que se va a agregar a la venta.</a:t>
            </a:r>
          </a:p>
          <a:p>
            <a:pPr marL="1714500" lvl="3" indent="-342900" algn="just">
              <a:lnSpc>
                <a:spcPct val="107000"/>
              </a:lnSpc>
              <a:buFont typeface="+mj-lt"/>
              <a:buAutoNum type="arabicPeriod"/>
            </a:pPr>
            <a:r>
              <a:rPr lang="es-MX" sz="20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rPr>
              <a:t>Presiona el botón “Agregar”. </a:t>
            </a:r>
          </a:p>
          <a:p>
            <a:pPr lvl="0" algn="just">
              <a:lnSpc>
                <a:spcPct val="107000"/>
              </a:lnSpc>
            </a:pPr>
            <a:endParaRPr lang="es-MX" sz="1800" kern="100" dirty="0">
              <a:solidFill>
                <a:srgbClr val="002060"/>
              </a:solidFill>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2311350D-6E2F-115C-0D53-C302FBE1D120}"/>
              </a:ext>
            </a:extLst>
          </p:cNvPr>
          <p:cNvPicPr>
            <a:picLocks noChangeAspect="1"/>
          </p:cNvPicPr>
          <p:nvPr/>
        </p:nvPicPr>
        <p:blipFill>
          <a:blip r:embed="rId2"/>
          <a:stretch>
            <a:fillRect/>
          </a:stretch>
        </p:blipFill>
        <p:spPr>
          <a:xfrm>
            <a:off x="2958750" y="138356"/>
            <a:ext cx="4021260" cy="553998"/>
          </a:xfrm>
          <a:prstGeom prst="rect">
            <a:avLst/>
          </a:prstGeom>
        </p:spPr>
      </p:pic>
    </p:spTree>
    <p:extLst>
      <p:ext uri="{BB962C8B-B14F-4D97-AF65-F5344CB8AC3E}">
        <p14:creationId xmlns:p14="http://schemas.microsoft.com/office/powerpoint/2010/main" val="3223529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0A3FE-8476-B739-4BC9-C0AFB7FF21D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8FE9DC5-EB6A-7BC2-A1DB-23C78EB18B5F}"/>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5</a:t>
            </a:r>
            <a:endParaRPr lang="es-MX" sz="3000" dirty="0">
              <a:solidFill>
                <a:schemeClr val="bg1"/>
              </a:solidFill>
            </a:endParaRPr>
          </a:p>
        </p:txBody>
      </p:sp>
      <p:pic>
        <p:nvPicPr>
          <p:cNvPr id="6" name="Imagen 5">
            <a:extLst>
              <a:ext uri="{FF2B5EF4-FFF2-40B4-BE49-F238E27FC236}">
                <a16:creationId xmlns:a16="http://schemas.microsoft.com/office/drawing/2014/main" id="{FF8287C3-E9A6-F28E-678A-FCC0295B94F6}"/>
              </a:ext>
            </a:extLst>
          </p:cNvPr>
          <p:cNvPicPr>
            <a:picLocks noChangeAspect="1"/>
          </p:cNvPicPr>
          <p:nvPr/>
        </p:nvPicPr>
        <p:blipFill>
          <a:blip r:embed="rId2"/>
          <a:stretch>
            <a:fillRect/>
          </a:stretch>
        </p:blipFill>
        <p:spPr>
          <a:xfrm>
            <a:off x="315685" y="972214"/>
            <a:ext cx="11506201" cy="5542727"/>
          </a:xfrm>
          <a:prstGeom prst="rect">
            <a:avLst/>
          </a:prstGeom>
        </p:spPr>
      </p:pic>
      <p:sp>
        <p:nvSpPr>
          <p:cNvPr id="7" name="CuadroTexto 6">
            <a:extLst>
              <a:ext uri="{FF2B5EF4-FFF2-40B4-BE49-F238E27FC236}">
                <a16:creationId xmlns:a16="http://schemas.microsoft.com/office/drawing/2014/main" id="{58B920DD-195A-E94E-633A-BBFBD640085D}"/>
              </a:ext>
            </a:extLst>
          </p:cNvPr>
          <p:cNvSpPr txBox="1"/>
          <p:nvPr/>
        </p:nvSpPr>
        <p:spPr>
          <a:xfrm>
            <a:off x="6241771" y="189258"/>
            <a:ext cx="4293480" cy="1551322"/>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1. Cuando un artículo genere lote, al momento de la venta en automático se muestra la pantalla en donde se debe seleccionar el lote al que corresponde</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8" name="Rectángulo 7">
            <a:extLst>
              <a:ext uri="{FF2B5EF4-FFF2-40B4-BE49-F238E27FC236}">
                <a16:creationId xmlns:a16="http://schemas.microsoft.com/office/drawing/2014/main" id="{E135C582-6BB4-9A74-EF5D-86EBB78BAB17}"/>
              </a:ext>
            </a:extLst>
          </p:cNvPr>
          <p:cNvSpPr/>
          <p:nvPr/>
        </p:nvSpPr>
        <p:spPr>
          <a:xfrm>
            <a:off x="811997" y="2797628"/>
            <a:ext cx="10509146" cy="20465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de flecha 10">
            <a:extLst>
              <a:ext uri="{FF2B5EF4-FFF2-40B4-BE49-F238E27FC236}">
                <a16:creationId xmlns:a16="http://schemas.microsoft.com/office/drawing/2014/main" id="{42A83C74-4BF8-5E07-1F40-7A14AD528D10}"/>
              </a:ext>
            </a:extLst>
          </p:cNvPr>
          <p:cNvCxnSpPr/>
          <p:nvPr/>
        </p:nvCxnSpPr>
        <p:spPr>
          <a:xfrm flipH="1">
            <a:off x="7837714" y="1877626"/>
            <a:ext cx="269965" cy="87085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2" name="Rectángulo 11">
            <a:extLst>
              <a:ext uri="{FF2B5EF4-FFF2-40B4-BE49-F238E27FC236}">
                <a16:creationId xmlns:a16="http://schemas.microsoft.com/office/drawing/2014/main" id="{A0B024AC-A7AC-2400-3268-C9056C3D2911}"/>
              </a:ext>
            </a:extLst>
          </p:cNvPr>
          <p:cNvSpPr/>
          <p:nvPr/>
        </p:nvSpPr>
        <p:spPr>
          <a:xfrm>
            <a:off x="7997850" y="5210273"/>
            <a:ext cx="384150" cy="3305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a:extLst>
              <a:ext uri="{FF2B5EF4-FFF2-40B4-BE49-F238E27FC236}">
                <a16:creationId xmlns:a16="http://schemas.microsoft.com/office/drawing/2014/main" id="{23F6AF7C-0680-0836-B080-5EF07F65919F}"/>
              </a:ext>
            </a:extLst>
          </p:cNvPr>
          <p:cNvSpPr txBox="1"/>
          <p:nvPr/>
        </p:nvSpPr>
        <p:spPr>
          <a:xfrm>
            <a:off x="4420544" y="5188867"/>
            <a:ext cx="2640971" cy="1254959"/>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Se marca en rojo, las cantidades de los artículos que faltan por agregar lote</a:t>
            </a:r>
            <a:endPar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endParaRPr>
          </a:p>
        </p:txBody>
      </p:sp>
      <p:cxnSp>
        <p:nvCxnSpPr>
          <p:cNvPr id="14" name="Conector recto de flecha 13">
            <a:extLst>
              <a:ext uri="{FF2B5EF4-FFF2-40B4-BE49-F238E27FC236}">
                <a16:creationId xmlns:a16="http://schemas.microsoft.com/office/drawing/2014/main" id="{E70F38E8-24A5-625A-C15C-AA74CA2E9FA9}"/>
              </a:ext>
            </a:extLst>
          </p:cNvPr>
          <p:cNvCxnSpPr>
            <a:cxnSpLocks/>
          </p:cNvCxnSpPr>
          <p:nvPr/>
        </p:nvCxnSpPr>
        <p:spPr>
          <a:xfrm flipV="1">
            <a:off x="7141355" y="5386437"/>
            <a:ext cx="809569" cy="5256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34165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186A-B886-A262-C3D4-F7F8281F5BA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318EF36-B903-346D-BEA5-290E916E96BA}"/>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6</a:t>
            </a:r>
            <a:endParaRPr lang="es-MX" sz="3000" dirty="0">
              <a:solidFill>
                <a:schemeClr val="bg1"/>
              </a:solidFill>
            </a:endParaRPr>
          </a:p>
        </p:txBody>
      </p:sp>
      <p:pic>
        <p:nvPicPr>
          <p:cNvPr id="4" name="Imagen 3">
            <a:extLst>
              <a:ext uri="{FF2B5EF4-FFF2-40B4-BE49-F238E27FC236}">
                <a16:creationId xmlns:a16="http://schemas.microsoft.com/office/drawing/2014/main" id="{009A6EE6-9A34-2982-C38C-808E1DE63803}"/>
              </a:ext>
            </a:extLst>
          </p:cNvPr>
          <p:cNvPicPr>
            <a:picLocks noChangeAspect="1"/>
          </p:cNvPicPr>
          <p:nvPr/>
        </p:nvPicPr>
        <p:blipFill>
          <a:blip r:embed="rId2"/>
          <a:stretch>
            <a:fillRect/>
          </a:stretch>
        </p:blipFill>
        <p:spPr>
          <a:xfrm>
            <a:off x="195941" y="830700"/>
            <a:ext cx="11691259" cy="5631905"/>
          </a:xfrm>
          <a:prstGeom prst="rect">
            <a:avLst/>
          </a:prstGeom>
        </p:spPr>
      </p:pic>
      <p:sp>
        <p:nvSpPr>
          <p:cNvPr id="5" name="Rectángulo 4">
            <a:extLst>
              <a:ext uri="{FF2B5EF4-FFF2-40B4-BE49-F238E27FC236}">
                <a16:creationId xmlns:a16="http://schemas.microsoft.com/office/drawing/2014/main" id="{BFE28894-5582-A670-68B6-2B4C93B79AE9}"/>
              </a:ext>
            </a:extLst>
          </p:cNvPr>
          <p:cNvSpPr/>
          <p:nvPr/>
        </p:nvSpPr>
        <p:spPr>
          <a:xfrm>
            <a:off x="6466114" y="3363687"/>
            <a:ext cx="664029"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6FF9713C-3963-AB9F-7CBE-C9B179A1DBE3}"/>
              </a:ext>
            </a:extLst>
          </p:cNvPr>
          <p:cNvSpPr/>
          <p:nvPr/>
        </p:nvSpPr>
        <p:spPr>
          <a:xfrm>
            <a:off x="8218713" y="3341915"/>
            <a:ext cx="979715" cy="3918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F79E1304-9DCD-4813-F1AB-9CB5A4F81108}"/>
              </a:ext>
            </a:extLst>
          </p:cNvPr>
          <p:cNvSpPr/>
          <p:nvPr/>
        </p:nvSpPr>
        <p:spPr>
          <a:xfrm>
            <a:off x="772884" y="5029203"/>
            <a:ext cx="5932716" cy="5878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a:extLst>
              <a:ext uri="{FF2B5EF4-FFF2-40B4-BE49-F238E27FC236}">
                <a16:creationId xmlns:a16="http://schemas.microsoft.com/office/drawing/2014/main" id="{2A381259-3EB0-F9C6-F7F1-9885B3002D78}"/>
              </a:ext>
            </a:extLst>
          </p:cNvPr>
          <p:cNvSpPr/>
          <p:nvPr/>
        </p:nvSpPr>
        <p:spPr>
          <a:xfrm>
            <a:off x="7990113" y="5453746"/>
            <a:ext cx="3461655" cy="58782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1C1BDB4B-B766-7DD5-7384-017C5E90AD2A}"/>
              </a:ext>
            </a:extLst>
          </p:cNvPr>
          <p:cNvSpPr/>
          <p:nvPr/>
        </p:nvSpPr>
        <p:spPr>
          <a:xfrm>
            <a:off x="8022773" y="5138059"/>
            <a:ext cx="272142" cy="2394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3" name="Conector recto de flecha 12">
            <a:extLst>
              <a:ext uri="{FF2B5EF4-FFF2-40B4-BE49-F238E27FC236}">
                <a16:creationId xmlns:a16="http://schemas.microsoft.com/office/drawing/2014/main" id="{E140A8E4-D8E5-DAEA-0631-04B3C58E325F}"/>
              </a:ext>
            </a:extLst>
          </p:cNvPr>
          <p:cNvCxnSpPr>
            <a:cxnSpLocks/>
          </p:cNvCxnSpPr>
          <p:nvPr/>
        </p:nvCxnSpPr>
        <p:spPr>
          <a:xfrm flipH="1">
            <a:off x="7026718" y="1730829"/>
            <a:ext cx="1132126" cy="18070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5" name="Conector recto de flecha 14">
            <a:extLst>
              <a:ext uri="{FF2B5EF4-FFF2-40B4-BE49-F238E27FC236}">
                <a16:creationId xmlns:a16="http://schemas.microsoft.com/office/drawing/2014/main" id="{3766D332-0A20-4D80-8BD9-56A629074F42}"/>
              </a:ext>
            </a:extLst>
          </p:cNvPr>
          <p:cNvCxnSpPr>
            <a:cxnSpLocks/>
          </p:cNvCxnSpPr>
          <p:nvPr/>
        </p:nvCxnSpPr>
        <p:spPr>
          <a:xfrm flipH="1">
            <a:off x="8971460" y="1927090"/>
            <a:ext cx="826748" cy="158899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Conector recto de flecha 20">
            <a:extLst>
              <a:ext uri="{FF2B5EF4-FFF2-40B4-BE49-F238E27FC236}">
                <a16:creationId xmlns:a16="http://schemas.microsoft.com/office/drawing/2014/main" id="{5AD1F0F0-F2BC-145F-91BF-5DE5CF12D63A}"/>
              </a:ext>
            </a:extLst>
          </p:cNvPr>
          <p:cNvCxnSpPr>
            <a:cxnSpLocks/>
          </p:cNvCxnSpPr>
          <p:nvPr/>
        </p:nvCxnSpPr>
        <p:spPr>
          <a:xfrm flipH="1">
            <a:off x="8470172" y="4153799"/>
            <a:ext cx="1021031" cy="111864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3" name="Conector recto de flecha 22">
            <a:extLst>
              <a:ext uri="{FF2B5EF4-FFF2-40B4-BE49-F238E27FC236}">
                <a16:creationId xmlns:a16="http://schemas.microsoft.com/office/drawing/2014/main" id="{CD51D422-1929-2E91-C8EA-F1709D28A615}"/>
              </a:ext>
            </a:extLst>
          </p:cNvPr>
          <p:cNvCxnSpPr>
            <a:cxnSpLocks/>
          </p:cNvCxnSpPr>
          <p:nvPr/>
        </p:nvCxnSpPr>
        <p:spPr>
          <a:xfrm flipH="1" flipV="1">
            <a:off x="10424161" y="5727640"/>
            <a:ext cx="365115" cy="31393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6" name="Conector recto de flecha 25">
            <a:extLst>
              <a:ext uri="{FF2B5EF4-FFF2-40B4-BE49-F238E27FC236}">
                <a16:creationId xmlns:a16="http://schemas.microsoft.com/office/drawing/2014/main" id="{4707C7C9-246A-08A2-E919-DB4D13EB47B1}"/>
              </a:ext>
            </a:extLst>
          </p:cNvPr>
          <p:cNvCxnSpPr>
            <a:cxnSpLocks/>
          </p:cNvCxnSpPr>
          <p:nvPr/>
        </p:nvCxnSpPr>
        <p:spPr>
          <a:xfrm flipH="1" flipV="1">
            <a:off x="2561421" y="5546172"/>
            <a:ext cx="354851" cy="23779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9" name="CuadroTexto 28">
            <a:extLst>
              <a:ext uri="{FF2B5EF4-FFF2-40B4-BE49-F238E27FC236}">
                <a16:creationId xmlns:a16="http://schemas.microsoft.com/office/drawing/2014/main" id="{A8449EF0-C9E8-F196-C4D6-4D4D73D60583}"/>
              </a:ext>
            </a:extLst>
          </p:cNvPr>
          <p:cNvSpPr txBox="1"/>
          <p:nvPr/>
        </p:nvSpPr>
        <p:spPr>
          <a:xfrm>
            <a:off x="7440285" y="734132"/>
            <a:ext cx="1917073"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1. Se agrega la “Cantidad a seleccionar”</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30" name="CuadroTexto 29">
            <a:extLst>
              <a:ext uri="{FF2B5EF4-FFF2-40B4-BE49-F238E27FC236}">
                <a16:creationId xmlns:a16="http://schemas.microsoft.com/office/drawing/2014/main" id="{D9EA1727-C903-DB0A-D8E7-7E8C1EA7D292}"/>
              </a:ext>
            </a:extLst>
          </p:cNvPr>
          <p:cNvSpPr txBox="1"/>
          <p:nvPr/>
        </p:nvSpPr>
        <p:spPr>
          <a:xfrm>
            <a:off x="9784067" y="830701"/>
            <a:ext cx="1917073"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Hacer clic en el botón “Agregar”</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31" name="CuadroTexto 30">
            <a:extLst>
              <a:ext uri="{FF2B5EF4-FFF2-40B4-BE49-F238E27FC236}">
                <a16:creationId xmlns:a16="http://schemas.microsoft.com/office/drawing/2014/main" id="{D601D8DB-0C05-416A-4C67-53DABC1AA8AE}"/>
              </a:ext>
            </a:extLst>
          </p:cNvPr>
          <p:cNvSpPr txBox="1"/>
          <p:nvPr/>
        </p:nvSpPr>
        <p:spPr>
          <a:xfrm>
            <a:off x="2383996" y="5842894"/>
            <a:ext cx="5118414"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A la par en automático se muestra la información del Lote agregado y la Cantidad</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32" name="CuadroTexto 31">
            <a:extLst>
              <a:ext uri="{FF2B5EF4-FFF2-40B4-BE49-F238E27FC236}">
                <a16:creationId xmlns:a16="http://schemas.microsoft.com/office/drawing/2014/main" id="{A033CB21-0855-2266-CF75-6DE8477DF5EA}"/>
              </a:ext>
            </a:extLst>
          </p:cNvPr>
          <p:cNvSpPr txBox="1"/>
          <p:nvPr/>
        </p:nvSpPr>
        <p:spPr>
          <a:xfrm>
            <a:off x="9627327" y="2795420"/>
            <a:ext cx="2305549" cy="1847685"/>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e marca en verde las cantidades ya que ya no existen cantidades por agregar en Lotes</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33" name="CuadroTexto 32">
            <a:extLst>
              <a:ext uri="{FF2B5EF4-FFF2-40B4-BE49-F238E27FC236}">
                <a16:creationId xmlns:a16="http://schemas.microsoft.com/office/drawing/2014/main" id="{CE3B5B4B-1FD5-D6B5-4C1C-6FA23A2E5836}"/>
              </a:ext>
            </a:extLst>
          </p:cNvPr>
          <p:cNvSpPr txBox="1"/>
          <p:nvPr/>
        </p:nvSpPr>
        <p:spPr>
          <a:xfrm>
            <a:off x="9627327" y="6086914"/>
            <a:ext cx="2251117" cy="662233"/>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4. Hacer clic en el botón “Continuar”</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40" name="CuadroTexto 39">
            <a:extLst>
              <a:ext uri="{FF2B5EF4-FFF2-40B4-BE49-F238E27FC236}">
                <a16:creationId xmlns:a16="http://schemas.microsoft.com/office/drawing/2014/main" id="{6F15B27E-9955-4BAD-F3B7-3322A5153FF5}"/>
              </a:ext>
            </a:extLst>
          </p:cNvPr>
          <p:cNvSpPr txBox="1"/>
          <p:nvPr/>
        </p:nvSpPr>
        <p:spPr>
          <a:xfrm>
            <a:off x="5508172" y="5333999"/>
            <a:ext cx="228601" cy="184666"/>
          </a:xfrm>
          <a:prstGeom prst="rect">
            <a:avLst/>
          </a:prstGeom>
          <a:solidFill>
            <a:srgbClr val="FFFFFF"/>
          </a:solidFill>
          <a:ln>
            <a:solidFill>
              <a:srgbClr val="FFFFFF"/>
            </a:solidFill>
          </a:ln>
        </p:spPr>
        <p:txBody>
          <a:bodyPr wrap="square" rtlCol="0">
            <a:spAutoFit/>
          </a:bodyPr>
          <a:lstStyle/>
          <a:p>
            <a:r>
              <a:rPr lang="es-MX" sz="600" dirty="0"/>
              <a:t>2</a:t>
            </a:r>
          </a:p>
        </p:txBody>
      </p:sp>
    </p:spTree>
    <p:extLst>
      <p:ext uri="{BB962C8B-B14F-4D97-AF65-F5344CB8AC3E}">
        <p14:creationId xmlns:p14="http://schemas.microsoft.com/office/powerpoint/2010/main" val="986391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D64C5-A16B-AFE2-E528-31CC53F5F69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561C31F-26A7-8A8A-4571-13371D312817}"/>
              </a:ext>
            </a:extLst>
          </p:cNvPr>
          <p:cNvSpPr txBox="1"/>
          <p:nvPr/>
        </p:nvSpPr>
        <p:spPr>
          <a:xfrm>
            <a:off x="315685" y="138356"/>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7</a:t>
            </a:r>
            <a:endParaRPr lang="es-MX" sz="3000" dirty="0">
              <a:solidFill>
                <a:schemeClr val="bg1"/>
              </a:solidFill>
            </a:endParaRPr>
          </a:p>
        </p:txBody>
      </p:sp>
      <p:pic>
        <p:nvPicPr>
          <p:cNvPr id="5" name="Imagen 4">
            <a:extLst>
              <a:ext uri="{FF2B5EF4-FFF2-40B4-BE49-F238E27FC236}">
                <a16:creationId xmlns:a16="http://schemas.microsoft.com/office/drawing/2014/main" id="{EB9E54E6-C873-8C9B-0732-6B5FBC2368E5}"/>
              </a:ext>
            </a:extLst>
          </p:cNvPr>
          <p:cNvPicPr>
            <a:picLocks noChangeAspect="1"/>
          </p:cNvPicPr>
          <p:nvPr/>
        </p:nvPicPr>
        <p:blipFill>
          <a:blip r:embed="rId2"/>
          <a:stretch>
            <a:fillRect/>
          </a:stretch>
        </p:blipFill>
        <p:spPr>
          <a:xfrm>
            <a:off x="212272" y="830700"/>
            <a:ext cx="11767456" cy="5217432"/>
          </a:xfrm>
          <a:prstGeom prst="rect">
            <a:avLst/>
          </a:prstGeom>
        </p:spPr>
      </p:pic>
      <p:sp>
        <p:nvSpPr>
          <p:cNvPr id="6" name="Rectángulo 5">
            <a:extLst>
              <a:ext uri="{FF2B5EF4-FFF2-40B4-BE49-F238E27FC236}">
                <a16:creationId xmlns:a16="http://schemas.microsoft.com/office/drawing/2014/main" id="{B3DA4D28-9D36-DAB0-173A-C2C4CBD4831C}"/>
              </a:ext>
            </a:extLst>
          </p:cNvPr>
          <p:cNvSpPr/>
          <p:nvPr/>
        </p:nvSpPr>
        <p:spPr>
          <a:xfrm>
            <a:off x="391886" y="3864429"/>
            <a:ext cx="6999514" cy="7837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a:extLst>
              <a:ext uri="{FF2B5EF4-FFF2-40B4-BE49-F238E27FC236}">
                <a16:creationId xmlns:a16="http://schemas.microsoft.com/office/drawing/2014/main" id="{09FC6069-1C56-5291-FA47-C2B71CBDDB80}"/>
              </a:ext>
            </a:extLst>
          </p:cNvPr>
          <p:cNvSpPr txBox="1"/>
          <p:nvPr/>
        </p:nvSpPr>
        <p:spPr>
          <a:xfrm>
            <a:off x="7604760" y="537905"/>
            <a:ext cx="3868784" cy="1254959"/>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1.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Después de haber registrado el artículo que contiene lote, se mostrará en automático la información en la pantalla</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FB555743-55BA-1AB9-B1E9-41CB3E02E982}"/>
              </a:ext>
            </a:extLst>
          </p:cNvPr>
          <p:cNvSpPr txBox="1"/>
          <p:nvPr/>
        </p:nvSpPr>
        <p:spPr>
          <a:xfrm>
            <a:off x="713509" y="5198107"/>
            <a:ext cx="2988229" cy="1254959"/>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Si el lote esta incorrecto se puede editar, haciendo clic en el botón “Editar lote”</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cxnSp>
        <p:nvCxnSpPr>
          <p:cNvPr id="10" name="Conector recto de flecha 9">
            <a:extLst>
              <a:ext uri="{FF2B5EF4-FFF2-40B4-BE49-F238E27FC236}">
                <a16:creationId xmlns:a16="http://schemas.microsoft.com/office/drawing/2014/main" id="{DC676B1A-B31F-F112-E34F-CC6FC0AB4F47}"/>
              </a:ext>
            </a:extLst>
          </p:cNvPr>
          <p:cNvCxnSpPr>
            <a:cxnSpLocks/>
          </p:cNvCxnSpPr>
          <p:nvPr/>
        </p:nvCxnSpPr>
        <p:spPr>
          <a:xfrm flipH="1" flipV="1">
            <a:off x="1195251" y="4484569"/>
            <a:ext cx="832213" cy="56968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2" name="Conector recto de flecha 11">
            <a:extLst>
              <a:ext uri="{FF2B5EF4-FFF2-40B4-BE49-F238E27FC236}">
                <a16:creationId xmlns:a16="http://schemas.microsoft.com/office/drawing/2014/main" id="{8455F6AE-0C79-FD0F-30C9-626F2B3E61E4}"/>
              </a:ext>
            </a:extLst>
          </p:cNvPr>
          <p:cNvCxnSpPr>
            <a:cxnSpLocks/>
          </p:cNvCxnSpPr>
          <p:nvPr/>
        </p:nvCxnSpPr>
        <p:spPr>
          <a:xfrm flipH="1">
            <a:off x="7012029" y="1819780"/>
            <a:ext cx="2375267" cy="222936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Conector recto de flecha 14">
            <a:extLst>
              <a:ext uri="{FF2B5EF4-FFF2-40B4-BE49-F238E27FC236}">
                <a16:creationId xmlns:a16="http://schemas.microsoft.com/office/drawing/2014/main" id="{56398307-6EC7-12C8-60B1-35BCD1975509}"/>
              </a:ext>
            </a:extLst>
          </p:cNvPr>
          <p:cNvCxnSpPr>
            <a:cxnSpLocks/>
          </p:cNvCxnSpPr>
          <p:nvPr/>
        </p:nvCxnSpPr>
        <p:spPr>
          <a:xfrm flipV="1">
            <a:off x="8096791" y="4081798"/>
            <a:ext cx="1765662" cy="139206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8" name="CuadroTexto 17">
            <a:extLst>
              <a:ext uri="{FF2B5EF4-FFF2-40B4-BE49-F238E27FC236}">
                <a16:creationId xmlns:a16="http://schemas.microsoft.com/office/drawing/2014/main" id="{BB02A9CE-E6E5-93FD-835C-646F41F0776A}"/>
              </a:ext>
            </a:extLst>
          </p:cNvPr>
          <p:cNvSpPr txBox="1"/>
          <p:nvPr/>
        </p:nvSpPr>
        <p:spPr>
          <a:xfrm>
            <a:off x="7086275" y="5548002"/>
            <a:ext cx="2576207"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 Proceder con la venta</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haciendo </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clic en el botón “Cobrar”</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19" name="Rectángulo 18">
            <a:extLst>
              <a:ext uri="{FF2B5EF4-FFF2-40B4-BE49-F238E27FC236}">
                <a16:creationId xmlns:a16="http://schemas.microsoft.com/office/drawing/2014/main" id="{4CAB1602-B659-61CD-AC83-C35464711DA6}"/>
              </a:ext>
            </a:extLst>
          </p:cNvPr>
          <p:cNvSpPr/>
          <p:nvPr/>
        </p:nvSpPr>
        <p:spPr>
          <a:xfrm>
            <a:off x="9960428" y="3889788"/>
            <a:ext cx="2125435" cy="3882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17497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3902D-5ADC-FD9A-006B-C692B8C5448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B8511C4-9E49-6A31-24D7-4340142AF803}"/>
              </a:ext>
            </a:extLst>
          </p:cNvPr>
          <p:cNvSpPr txBox="1"/>
          <p:nvPr/>
        </p:nvSpPr>
        <p:spPr>
          <a:xfrm>
            <a:off x="315685" y="138356"/>
            <a:ext cx="1578429" cy="553998"/>
          </a:xfrm>
          <a:prstGeom prst="rect">
            <a:avLst/>
          </a:prstGeom>
          <a:solidFill>
            <a:srgbClr val="002060"/>
          </a:solidFill>
          <a:ln>
            <a:solidFill>
              <a:schemeClr val="bg1"/>
            </a:solidFill>
          </a:ln>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8</a:t>
            </a:r>
            <a:endParaRPr lang="es-MX" sz="3000" dirty="0">
              <a:solidFill>
                <a:schemeClr val="bg1"/>
              </a:solidFill>
            </a:endParaRPr>
          </a:p>
        </p:txBody>
      </p:sp>
      <p:pic>
        <p:nvPicPr>
          <p:cNvPr id="4" name="Imagen 3">
            <a:extLst>
              <a:ext uri="{FF2B5EF4-FFF2-40B4-BE49-F238E27FC236}">
                <a16:creationId xmlns:a16="http://schemas.microsoft.com/office/drawing/2014/main" id="{E6B27EE7-3D72-2C78-4457-C6D76764CD3E}"/>
              </a:ext>
            </a:extLst>
          </p:cNvPr>
          <p:cNvPicPr>
            <a:picLocks noChangeAspect="1"/>
          </p:cNvPicPr>
          <p:nvPr/>
        </p:nvPicPr>
        <p:blipFill>
          <a:blip r:embed="rId2"/>
          <a:stretch>
            <a:fillRect/>
          </a:stretch>
        </p:blipFill>
        <p:spPr>
          <a:xfrm>
            <a:off x="204836" y="1055914"/>
            <a:ext cx="11854123" cy="5334000"/>
          </a:xfrm>
          <a:prstGeom prst="rect">
            <a:avLst/>
          </a:prstGeom>
        </p:spPr>
      </p:pic>
      <p:sp>
        <p:nvSpPr>
          <p:cNvPr id="6" name="CuadroTexto 5">
            <a:extLst>
              <a:ext uri="{FF2B5EF4-FFF2-40B4-BE49-F238E27FC236}">
                <a16:creationId xmlns:a16="http://schemas.microsoft.com/office/drawing/2014/main" id="{6ECF287A-E1E6-4D0D-2E31-76E1204E1FEC}"/>
              </a:ext>
            </a:extLst>
          </p:cNvPr>
          <p:cNvSpPr txBox="1"/>
          <p:nvPr/>
        </p:nvSpPr>
        <p:spPr>
          <a:xfrm>
            <a:off x="1327818" y="920277"/>
            <a:ext cx="2373325" cy="662233"/>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Seleccionar la “Forma de pago”</a:t>
            </a:r>
          </a:p>
        </p:txBody>
      </p:sp>
      <p:sp>
        <p:nvSpPr>
          <p:cNvPr id="7" name="CuadroTexto 6">
            <a:extLst>
              <a:ext uri="{FF2B5EF4-FFF2-40B4-BE49-F238E27FC236}">
                <a16:creationId xmlns:a16="http://schemas.microsoft.com/office/drawing/2014/main" id="{5935F0C5-550E-1FFA-C08A-D4EE7E416AF0}"/>
              </a:ext>
            </a:extLst>
          </p:cNvPr>
          <p:cNvSpPr txBox="1"/>
          <p:nvPr/>
        </p:nvSpPr>
        <p:spPr>
          <a:xfrm>
            <a:off x="4785357" y="2212625"/>
            <a:ext cx="2292994" cy="662233"/>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Hacer clic en el botón “Cobrar”</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F7FD7443-B1AE-6915-170B-E327CA22A48C}"/>
              </a:ext>
            </a:extLst>
          </p:cNvPr>
          <p:cNvSpPr txBox="1"/>
          <p:nvPr/>
        </p:nvSpPr>
        <p:spPr>
          <a:xfrm>
            <a:off x="9419338" y="3792462"/>
            <a:ext cx="2239266" cy="958596"/>
          </a:xfrm>
          <a:prstGeom prst="rect">
            <a:avLst/>
          </a:prstGeom>
          <a:solidFill>
            <a:schemeClr val="tx1"/>
          </a:solidFill>
          <a:ln>
            <a:solidFill>
              <a:srgbClr val="FFFFFF"/>
            </a:solidFill>
          </a:ln>
        </p:spPr>
        <p:txBody>
          <a:bodyPr wrap="square">
            <a:spAutoFit/>
          </a:bodyPr>
          <a:lstStyle/>
          <a:p>
            <a:pPr lvl="0">
              <a:lnSpc>
                <a:spcPct val="107000"/>
              </a:lnSpc>
              <a:spcAft>
                <a:spcPts val="800"/>
              </a:spcAft>
              <a:tabLst>
                <a:tab pos="165100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a:t>
            </a:r>
            <a:r>
              <a:rPr lang="es-MX" sz="1800"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 Hacer clic en el botón “Realizar Venta”</a:t>
            </a:r>
            <a:endPar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endParaRPr>
          </a:p>
        </p:txBody>
      </p:sp>
      <p:cxnSp>
        <p:nvCxnSpPr>
          <p:cNvPr id="9" name="Conector recto de flecha 8">
            <a:extLst>
              <a:ext uri="{FF2B5EF4-FFF2-40B4-BE49-F238E27FC236}">
                <a16:creationId xmlns:a16="http://schemas.microsoft.com/office/drawing/2014/main" id="{B6AD8BA0-7C60-88E3-1DD7-D6B3DB65A2CD}"/>
              </a:ext>
            </a:extLst>
          </p:cNvPr>
          <p:cNvCxnSpPr>
            <a:cxnSpLocks/>
          </p:cNvCxnSpPr>
          <p:nvPr/>
        </p:nvCxnSpPr>
        <p:spPr>
          <a:xfrm flipH="1">
            <a:off x="8665030" y="4818876"/>
            <a:ext cx="1034141" cy="961728"/>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cxnSp>
        <p:nvCxnSpPr>
          <p:cNvPr id="10" name="Conector recto de flecha 9">
            <a:extLst>
              <a:ext uri="{FF2B5EF4-FFF2-40B4-BE49-F238E27FC236}">
                <a16:creationId xmlns:a16="http://schemas.microsoft.com/office/drawing/2014/main" id="{9BFEBB1C-C792-A861-0A99-FD4D5A428BC9}"/>
              </a:ext>
            </a:extLst>
          </p:cNvPr>
          <p:cNvCxnSpPr>
            <a:cxnSpLocks/>
          </p:cNvCxnSpPr>
          <p:nvPr/>
        </p:nvCxnSpPr>
        <p:spPr>
          <a:xfrm flipH="1">
            <a:off x="5108905" y="2979706"/>
            <a:ext cx="486589" cy="453659"/>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cxnSp>
        <p:nvCxnSpPr>
          <p:cNvPr id="11" name="Conector recto de flecha 10">
            <a:extLst>
              <a:ext uri="{FF2B5EF4-FFF2-40B4-BE49-F238E27FC236}">
                <a16:creationId xmlns:a16="http://schemas.microsoft.com/office/drawing/2014/main" id="{B974B03D-E1EA-91DA-4D36-93DFCD36919D}"/>
              </a:ext>
            </a:extLst>
          </p:cNvPr>
          <p:cNvCxnSpPr>
            <a:cxnSpLocks/>
          </p:cNvCxnSpPr>
          <p:nvPr/>
        </p:nvCxnSpPr>
        <p:spPr>
          <a:xfrm flipH="1">
            <a:off x="2104659" y="1734881"/>
            <a:ext cx="277375" cy="1244825"/>
          </a:xfrm>
          <a:prstGeom prst="straightConnector1">
            <a:avLst/>
          </a:prstGeom>
          <a:ln>
            <a:solidFill>
              <a:srgbClr val="FF0000"/>
            </a:solidFill>
            <a:tailEnd type="triangle"/>
          </a:ln>
        </p:spPr>
        <p:style>
          <a:lnRef idx="2">
            <a:schemeClr val="accent3"/>
          </a:lnRef>
          <a:fillRef idx="0">
            <a:schemeClr val="accent3"/>
          </a:fillRef>
          <a:effectRef idx="1">
            <a:schemeClr val="accent3"/>
          </a:effectRef>
          <a:fontRef idx="minor">
            <a:schemeClr val="tx1"/>
          </a:fontRef>
        </p:style>
      </p:cxnSp>
      <p:sp>
        <p:nvSpPr>
          <p:cNvPr id="12" name="Rectángulo 11">
            <a:extLst>
              <a:ext uri="{FF2B5EF4-FFF2-40B4-BE49-F238E27FC236}">
                <a16:creationId xmlns:a16="http://schemas.microsoft.com/office/drawing/2014/main" id="{0CEC72F3-6B1E-D668-BBA4-2D5A732B642F}"/>
              </a:ext>
            </a:extLst>
          </p:cNvPr>
          <p:cNvSpPr/>
          <p:nvPr/>
        </p:nvSpPr>
        <p:spPr>
          <a:xfrm>
            <a:off x="163281" y="2825380"/>
            <a:ext cx="2980750" cy="29767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BC2D8B11-999E-7E15-B09D-4FF21DE2309B}"/>
              </a:ext>
            </a:extLst>
          </p:cNvPr>
          <p:cNvSpPr/>
          <p:nvPr/>
        </p:nvSpPr>
        <p:spPr>
          <a:xfrm>
            <a:off x="4582888" y="3189402"/>
            <a:ext cx="690389" cy="3375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E18E5BCA-649D-DA7F-DCB4-A9BA0D1F4F16}"/>
              </a:ext>
            </a:extLst>
          </p:cNvPr>
          <p:cNvSpPr/>
          <p:nvPr/>
        </p:nvSpPr>
        <p:spPr>
          <a:xfrm>
            <a:off x="7078352" y="5454027"/>
            <a:ext cx="2032992" cy="5657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846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28E1C-225E-42B9-78FC-6A0774A5CEC4}"/>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186918C4-28B6-6278-202D-1CF413CE4E87}"/>
              </a:ext>
            </a:extLst>
          </p:cNvPr>
          <p:cNvSpPr txBox="1">
            <a:spLocks/>
          </p:cNvSpPr>
          <p:nvPr/>
        </p:nvSpPr>
        <p:spPr>
          <a:xfrm>
            <a:off x="115522" y="637228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FF6A46E1-236C-C03F-2F86-DEC601F08552}"/>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6</a:t>
            </a:r>
          </a:p>
        </p:txBody>
      </p:sp>
      <p:sp>
        <p:nvSpPr>
          <p:cNvPr id="4" name="CuadroTexto 3">
            <a:extLst>
              <a:ext uri="{FF2B5EF4-FFF2-40B4-BE49-F238E27FC236}">
                <a16:creationId xmlns:a16="http://schemas.microsoft.com/office/drawing/2014/main" id="{71B9B890-9C67-7771-E6C8-DA63133912AD}"/>
              </a:ext>
            </a:extLst>
          </p:cNvPr>
          <p:cNvSpPr txBox="1"/>
          <p:nvPr/>
        </p:nvSpPr>
        <p:spPr>
          <a:xfrm>
            <a:off x="315685" y="203672"/>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1</a:t>
            </a:r>
            <a:endParaRPr lang="es-MX" sz="3000" dirty="0">
              <a:solidFill>
                <a:schemeClr val="bg1"/>
              </a:solidFill>
            </a:endParaRPr>
          </a:p>
        </p:txBody>
      </p:sp>
      <p:grpSp>
        <p:nvGrpSpPr>
          <p:cNvPr id="5" name="Grupo 4">
            <a:extLst>
              <a:ext uri="{FF2B5EF4-FFF2-40B4-BE49-F238E27FC236}">
                <a16:creationId xmlns:a16="http://schemas.microsoft.com/office/drawing/2014/main" id="{A33084C3-18D8-7B6B-3036-86CE75E6530E}"/>
              </a:ext>
            </a:extLst>
          </p:cNvPr>
          <p:cNvGrpSpPr/>
          <p:nvPr/>
        </p:nvGrpSpPr>
        <p:grpSpPr>
          <a:xfrm>
            <a:off x="5542399" y="185337"/>
            <a:ext cx="6449737" cy="6362275"/>
            <a:chOff x="5333741" y="288977"/>
            <a:chExt cx="6449737" cy="5039122"/>
          </a:xfrm>
        </p:grpSpPr>
        <p:pic>
          <p:nvPicPr>
            <p:cNvPr id="6" name="Imagen 5">
              <a:extLst>
                <a:ext uri="{FF2B5EF4-FFF2-40B4-BE49-F238E27FC236}">
                  <a16:creationId xmlns:a16="http://schemas.microsoft.com/office/drawing/2014/main" id="{0C85FDF6-2AD1-FAF1-E498-530F75E333AA}"/>
                </a:ext>
              </a:extLst>
            </p:cNvPr>
            <p:cNvPicPr>
              <a:picLocks noChangeAspect="1"/>
            </p:cNvPicPr>
            <p:nvPr/>
          </p:nvPicPr>
          <p:blipFill>
            <a:blip r:embed="rId2"/>
            <a:srcRect r="73750"/>
            <a:stretch/>
          </p:blipFill>
          <p:spPr>
            <a:xfrm>
              <a:off x="5333741" y="288977"/>
              <a:ext cx="6449737" cy="4965163"/>
            </a:xfrm>
            <a:prstGeom prst="rect">
              <a:avLst/>
            </a:prstGeom>
          </p:spPr>
        </p:pic>
        <p:sp>
          <p:nvSpPr>
            <p:cNvPr id="7" name="CuadroTexto 6">
              <a:extLst>
                <a:ext uri="{FF2B5EF4-FFF2-40B4-BE49-F238E27FC236}">
                  <a16:creationId xmlns:a16="http://schemas.microsoft.com/office/drawing/2014/main" id="{524C7AD7-D9BA-272D-390C-C890A708D4D5}"/>
                </a:ext>
              </a:extLst>
            </p:cNvPr>
            <p:cNvSpPr txBox="1"/>
            <p:nvPr/>
          </p:nvSpPr>
          <p:spPr>
            <a:xfrm>
              <a:off x="9645679" y="4158820"/>
              <a:ext cx="1925835" cy="1169279"/>
            </a:xfrm>
            <a:prstGeom prst="rect">
              <a:avLst/>
            </a:prstGeom>
            <a:solidFill>
              <a:schemeClr val="tx1"/>
            </a:solidFill>
          </p:spPr>
          <p:txBody>
            <a:bodyPr wrap="square">
              <a:spAutoFit/>
            </a:bodyPr>
            <a:lstStyle/>
            <a:p>
              <a:pPr>
                <a:lnSpc>
                  <a:spcPct val="107000"/>
                </a:lnSpc>
                <a:spcAft>
                  <a:spcPts val="800"/>
                </a:spcAft>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3</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Seleccionar la opción “Recepción de Mercadería”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8" name="Conector recto de flecha 7">
              <a:extLst>
                <a:ext uri="{FF2B5EF4-FFF2-40B4-BE49-F238E27FC236}">
                  <a16:creationId xmlns:a16="http://schemas.microsoft.com/office/drawing/2014/main" id="{5E647A90-FE72-B649-9CD2-2E551F11DD5A}"/>
                </a:ext>
              </a:extLst>
            </p:cNvPr>
            <p:cNvCxnSpPr>
              <a:cxnSpLocks/>
            </p:cNvCxnSpPr>
            <p:nvPr/>
          </p:nvCxnSpPr>
          <p:spPr>
            <a:xfrm flipH="1" flipV="1">
              <a:off x="8763230" y="3249268"/>
              <a:ext cx="1632627" cy="740039"/>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
          <p:nvSpPr>
            <p:cNvPr id="9" name="Rectángulo 8">
              <a:extLst>
                <a:ext uri="{FF2B5EF4-FFF2-40B4-BE49-F238E27FC236}">
                  <a16:creationId xmlns:a16="http://schemas.microsoft.com/office/drawing/2014/main" id="{2FA01501-43DA-6F33-F239-ACB1BEC04551}"/>
                </a:ext>
              </a:extLst>
            </p:cNvPr>
            <p:cNvSpPr/>
            <p:nvPr/>
          </p:nvSpPr>
          <p:spPr>
            <a:xfrm>
              <a:off x="5431972" y="2971800"/>
              <a:ext cx="3570514"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5" name="Grupo 14">
            <a:extLst>
              <a:ext uri="{FF2B5EF4-FFF2-40B4-BE49-F238E27FC236}">
                <a16:creationId xmlns:a16="http://schemas.microsoft.com/office/drawing/2014/main" id="{8A744464-A82B-8BBA-F364-0F27A05767AF}"/>
              </a:ext>
            </a:extLst>
          </p:cNvPr>
          <p:cNvGrpSpPr/>
          <p:nvPr/>
        </p:nvGrpSpPr>
        <p:grpSpPr>
          <a:xfrm>
            <a:off x="199864" y="961332"/>
            <a:ext cx="4832052" cy="5374154"/>
            <a:chOff x="199864" y="961332"/>
            <a:chExt cx="4832052" cy="5692996"/>
          </a:xfrm>
        </p:grpSpPr>
        <p:pic>
          <p:nvPicPr>
            <p:cNvPr id="10" name="Imagen 9">
              <a:extLst>
                <a:ext uri="{FF2B5EF4-FFF2-40B4-BE49-F238E27FC236}">
                  <a16:creationId xmlns:a16="http://schemas.microsoft.com/office/drawing/2014/main" id="{527B7361-FA5D-05C8-AF57-C393B3D6A355}"/>
                </a:ext>
              </a:extLst>
            </p:cNvPr>
            <p:cNvPicPr>
              <a:picLocks noChangeAspect="1"/>
            </p:cNvPicPr>
            <p:nvPr/>
          </p:nvPicPr>
          <p:blipFill>
            <a:blip r:embed="rId3"/>
            <a:stretch>
              <a:fillRect/>
            </a:stretch>
          </p:blipFill>
          <p:spPr>
            <a:xfrm>
              <a:off x="199864" y="961332"/>
              <a:ext cx="4832052" cy="5692996"/>
            </a:xfrm>
            <a:prstGeom prst="rect">
              <a:avLst/>
            </a:prstGeom>
          </p:spPr>
        </p:pic>
        <p:sp>
          <p:nvSpPr>
            <p:cNvPr id="11" name="CuadroTexto 10">
              <a:extLst>
                <a:ext uri="{FF2B5EF4-FFF2-40B4-BE49-F238E27FC236}">
                  <a16:creationId xmlns:a16="http://schemas.microsoft.com/office/drawing/2014/main" id="{BF828F7A-C7E1-04C0-53B8-4F1DE3132EF9}"/>
                </a:ext>
              </a:extLst>
            </p:cNvPr>
            <p:cNvSpPr txBox="1"/>
            <p:nvPr/>
          </p:nvSpPr>
          <p:spPr>
            <a:xfrm>
              <a:off x="1838425" y="2644686"/>
              <a:ext cx="3075387" cy="1071062"/>
            </a:xfrm>
            <a:prstGeom prst="rect">
              <a:avLst/>
            </a:prstGeom>
            <a:solidFill>
              <a:schemeClr val="tx1"/>
            </a:solidFill>
          </p:spPr>
          <p:txBody>
            <a:bodyPr wrap="square">
              <a:spAutoFit/>
            </a:bodyPr>
            <a:lstStyle/>
            <a:p>
              <a:pPr marL="342900" indent="-342900">
                <a:lnSpc>
                  <a:spcPct val="107000"/>
                </a:lnSpc>
                <a:spcAft>
                  <a:spcPts val="800"/>
                </a:spcAft>
                <a:buAutoNum type="arabicPeriod"/>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Ingresar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All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Retail</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t>
              </a:r>
            </a:p>
            <a:p>
              <a:pPr marL="342900" indent="-342900">
                <a:lnSpc>
                  <a:spcPct val="107000"/>
                </a:lnSpc>
                <a:spcAft>
                  <a:spcPts val="800"/>
                </a:spcAft>
                <a:buAutoNum type="arabicPeriod"/>
                <a:tabLst>
                  <a:tab pos="3719830" algn="l"/>
                </a:tabLst>
              </a:pP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Hacer clic en “Compras”</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2" name="Conector recto de flecha 11">
              <a:extLst>
                <a:ext uri="{FF2B5EF4-FFF2-40B4-BE49-F238E27FC236}">
                  <a16:creationId xmlns:a16="http://schemas.microsoft.com/office/drawing/2014/main" id="{F57BECF3-40CC-44FB-3C3E-F21A191E3921}"/>
                </a:ext>
              </a:extLst>
            </p:cNvPr>
            <p:cNvCxnSpPr>
              <a:cxnSpLocks/>
            </p:cNvCxnSpPr>
            <p:nvPr/>
          </p:nvCxnSpPr>
          <p:spPr>
            <a:xfrm flipH="1">
              <a:off x="1153535" y="3527798"/>
              <a:ext cx="591174" cy="78294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ángulo 12">
              <a:extLst>
                <a:ext uri="{FF2B5EF4-FFF2-40B4-BE49-F238E27FC236}">
                  <a16:creationId xmlns:a16="http://schemas.microsoft.com/office/drawing/2014/main" id="{C668092B-D0ED-1DE1-83AA-A0F2EBD44D1E}"/>
                </a:ext>
              </a:extLst>
            </p:cNvPr>
            <p:cNvSpPr/>
            <p:nvPr/>
          </p:nvSpPr>
          <p:spPr>
            <a:xfrm>
              <a:off x="284862" y="4062461"/>
              <a:ext cx="986777" cy="59603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25833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BE4E2-79E0-DE96-51BA-87B86FB8CEDC}"/>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C7A89842-9A5C-185C-F9CA-A6DD8C45B9DE}"/>
              </a:ext>
            </a:extLst>
          </p:cNvPr>
          <p:cNvSpPr txBox="1">
            <a:spLocks/>
          </p:cNvSpPr>
          <p:nvPr/>
        </p:nvSpPr>
        <p:spPr>
          <a:xfrm>
            <a:off x="153730" y="633548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C7CE5818-6757-4469-66E1-8D94CDF26113}"/>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7</a:t>
            </a:r>
          </a:p>
        </p:txBody>
      </p:sp>
      <p:grpSp>
        <p:nvGrpSpPr>
          <p:cNvPr id="13" name="Grupo 12">
            <a:extLst>
              <a:ext uri="{FF2B5EF4-FFF2-40B4-BE49-F238E27FC236}">
                <a16:creationId xmlns:a16="http://schemas.microsoft.com/office/drawing/2014/main" id="{3C73859F-85BD-C310-426B-B8D1397F7943}"/>
              </a:ext>
            </a:extLst>
          </p:cNvPr>
          <p:cNvGrpSpPr/>
          <p:nvPr/>
        </p:nvGrpSpPr>
        <p:grpSpPr>
          <a:xfrm>
            <a:off x="173945" y="751917"/>
            <a:ext cx="11754988" cy="5583569"/>
            <a:chOff x="218506" y="961332"/>
            <a:chExt cx="11754988" cy="5583569"/>
          </a:xfrm>
        </p:grpSpPr>
        <p:pic>
          <p:nvPicPr>
            <p:cNvPr id="5" name="Imagen 4">
              <a:extLst>
                <a:ext uri="{FF2B5EF4-FFF2-40B4-BE49-F238E27FC236}">
                  <a16:creationId xmlns:a16="http://schemas.microsoft.com/office/drawing/2014/main" id="{55CC0425-985D-F77D-4186-BBC6B57B9432}"/>
                </a:ext>
              </a:extLst>
            </p:cNvPr>
            <p:cNvPicPr>
              <a:picLocks noChangeAspect="1"/>
            </p:cNvPicPr>
            <p:nvPr/>
          </p:nvPicPr>
          <p:blipFill rotWithShape="1">
            <a:blip r:embed="rId2">
              <a:extLst>
                <a:ext uri="{28A0092B-C50C-407E-A947-70E740481C1C}">
                  <a14:useLocalDpi xmlns:a14="http://schemas.microsoft.com/office/drawing/2010/main" val="0"/>
                </a:ext>
              </a:extLst>
            </a:blip>
            <a:srcRect r="14872"/>
            <a:stretch/>
          </p:blipFill>
          <p:spPr>
            <a:xfrm>
              <a:off x="218506" y="961332"/>
              <a:ext cx="11754988" cy="5583569"/>
            </a:xfrm>
            <a:prstGeom prst="rect">
              <a:avLst/>
            </a:prstGeom>
          </p:spPr>
        </p:pic>
        <p:sp>
          <p:nvSpPr>
            <p:cNvPr id="6" name="CuadroTexto 5">
              <a:extLst>
                <a:ext uri="{FF2B5EF4-FFF2-40B4-BE49-F238E27FC236}">
                  <a16:creationId xmlns:a16="http://schemas.microsoft.com/office/drawing/2014/main" id="{13BA53E3-8A7D-5C01-CF88-A34C270DABCB}"/>
                </a:ext>
              </a:extLst>
            </p:cNvPr>
            <p:cNvSpPr txBox="1"/>
            <p:nvPr/>
          </p:nvSpPr>
          <p:spPr>
            <a:xfrm>
              <a:off x="3526181" y="1262882"/>
              <a:ext cx="2090848" cy="968470"/>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S</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eleccionar la opción “Órden de compra” </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Rectángulo 6">
              <a:extLst>
                <a:ext uri="{FF2B5EF4-FFF2-40B4-BE49-F238E27FC236}">
                  <a16:creationId xmlns:a16="http://schemas.microsoft.com/office/drawing/2014/main" id="{BD7EDF75-3952-38C1-96A2-853EBFA054B1}"/>
                </a:ext>
              </a:extLst>
            </p:cNvPr>
            <p:cNvSpPr/>
            <p:nvPr/>
          </p:nvSpPr>
          <p:spPr>
            <a:xfrm>
              <a:off x="873305" y="1967800"/>
              <a:ext cx="1317172" cy="16859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MX" dirty="0">
                <a:ln w="101600">
                  <a:solidFill>
                    <a:schemeClr val="tx1"/>
                  </a:solidFill>
                </a:ln>
              </a:endParaRPr>
            </a:p>
          </p:txBody>
        </p:sp>
        <p:cxnSp>
          <p:nvCxnSpPr>
            <p:cNvPr id="8" name="Conector recto de flecha 7">
              <a:extLst>
                <a:ext uri="{FF2B5EF4-FFF2-40B4-BE49-F238E27FC236}">
                  <a16:creationId xmlns:a16="http://schemas.microsoft.com/office/drawing/2014/main" id="{8C433EB0-8D54-B828-1805-AC42A9AD0C69}"/>
                </a:ext>
              </a:extLst>
            </p:cNvPr>
            <p:cNvCxnSpPr>
              <a:cxnSpLocks/>
            </p:cNvCxnSpPr>
            <p:nvPr/>
          </p:nvCxnSpPr>
          <p:spPr>
            <a:xfrm flipH="1">
              <a:off x="2290613" y="1632857"/>
              <a:ext cx="1090635" cy="42151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Rectángulo 8">
              <a:extLst>
                <a:ext uri="{FF2B5EF4-FFF2-40B4-BE49-F238E27FC236}">
                  <a16:creationId xmlns:a16="http://schemas.microsoft.com/office/drawing/2014/main" id="{CE8DE68F-2A0D-AAD9-2725-374A142C088B}"/>
                </a:ext>
              </a:extLst>
            </p:cNvPr>
            <p:cNvSpPr/>
            <p:nvPr/>
          </p:nvSpPr>
          <p:spPr>
            <a:xfrm>
              <a:off x="862419" y="2427513"/>
              <a:ext cx="1020809" cy="2830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C9F0D734-4E27-CE4B-46EC-0A45C28DCFF7}"/>
                </a:ext>
              </a:extLst>
            </p:cNvPr>
            <p:cNvSpPr txBox="1"/>
            <p:nvPr/>
          </p:nvSpPr>
          <p:spPr>
            <a:xfrm>
              <a:off x="451066" y="4428849"/>
              <a:ext cx="2381523" cy="672107"/>
            </a:xfrm>
            <a:prstGeom prst="rect">
              <a:avLst/>
            </a:prstGeom>
            <a:solidFill>
              <a:schemeClr val="tx1"/>
            </a:solidFill>
          </p:spPr>
          <p:txBody>
            <a:bodyPr wrap="square">
              <a:spAutoFit/>
            </a:bodyPr>
            <a:lstStyle/>
            <a:p>
              <a:pPr>
                <a:lnSpc>
                  <a:spcPct val="107000"/>
                </a:lnSpc>
                <a:spcAft>
                  <a:spcPts val="800"/>
                </a:spcAft>
                <a:tabLst>
                  <a:tab pos="371983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2. </a:t>
              </a:r>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H</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acer clic en el botón “Continuar”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1" name="Conector recto de flecha 10">
              <a:extLst>
                <a:ext uri="{FF2B5EF4-FFF2-40B4-BE49-F238E27FC236}">
                  <a16:creationId xmlns:a16="http://schemas.microsoft.com/office/drawing/2014/main" id="{F350CCCC-87F8-7BF1-DCDE-31278481005C}"/>
                </a:ext>
              </a:extLst>
            </p:cNvPr>
            <p:cNvCxnSpPr>
              <a:cxnSpLocks/>
            </p:cNvCxnSpPr>
            <p:nvPr/>
          </p:nvCxnSpPr>
          <p:spPr>
            <a:xfrm flipH="1" flipV="1">
              <a:off x="1364771" y="2824050"/>
              <a:ext cx="167120" cy="151935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
        <p:nvSpPr>
          <p:cNvPr id="12" name="CuadroTexto 11">
            <a:extLst>
              <a:ext uri="{FF2B5EF4-FFF2-40B4-BE49-F238E27FC236}">
                <a16:creationId xmlns:a16="http://schemas.microsoft.com/office/drawing/2014/main" id="{72389F41-ACE6-2F54-7F66-A55C7525B8A7}"/>
              </a:ext>
            </a:extLst>
          </p:cNvPr>
          <p:cNvSpPr txBox="1"/>
          <p:nvPr/>
        </p:nvSpPr>
        <p:spPr>
          <a:xfrm>
            <a:off x="197753" y="84961"/>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2</a:t>
            </a:r>
            <a:endParaRPr lang="es-MX" sz="3000" dirty="0">
              <a:solidFill>
                <a:schemeClr val="bg1"/>
              </a:solidFill>
            </a:endParaRPr>
          </a:p>
        </p:txBody>
      </p:sp>
    </p:spTree>
    <p:extLst>
      <p:ext uri="{BB962C8B-B14F-4D97-AF65-F5344CB8AC3E}">
        <p14:creationId xmlns:p14="http://schemas.microsoft.com/office/powerpoint/2010/main" val="119657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A3EE8-D84D-D0E2-0320-B645B6BC1A08}"/>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533A89FF-EE21-6BD2-70AA-BE4B623CD05D}"/>
              </a:ext>
            </a:extLst>
          </p:cNvPr>
          <p:cNvSpPr txBox="1">
            <a:spLocks/>
          </p:cNvSpPr>
          <p:nvPr/>
        </p:nvSpPr>
        <p:spPr>
          <a:xfrm>
            <a:off x="290738" y="6335486"/>
            <a:ext cx="2628900" cy="52251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CF8B01D5-8D98-867E-6021-FDE9D49D4AEA}"/>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8</a:t>
            </a:r>
          </a:p>
        </p:txBody>
      </p:sp>
      <p:sp>
        <p:nvSpPr>
          <p:cNvPr id="4" name="CuadroTexto 3">
            <a:extLst>
              <a:ext uri="{FF2B5EF4-FFF2-40B4-BE49-F238E27FC236}">
                <a16:creationId xmlns:a16="http://schemas.microsoft.com/office/drawing/2014/main" id="{1F7531E9-193F-E864-AE24-B3D3C511F1EA}"/>
              </a:ext>
            </a:extLst>
          </p:cNvPr>
          <p:cNvSpPr txBox="1"/>
          <p:nvPr/>
        </p:nvSpPr>
        <p:spPr>
          <a:xfrm>
            <a:off x="179614" y="81977"/>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3</a:t>
            </a:r>
            <a:endParaRPr lang="es-MX" sz="3000" dirty="0">
              <a:solidFill>
                <a:schemeClr val="bg1"/>
              </a:solidFill>
            </a:endParaRPr>
          </a:p>
        </p:txBody>
      </p:sp>
      <p:grpSp>
        <p:nvGrpSpPr>
          <p:cNvPr id="5" name="Grupo 4">
            <a:extLst>
              <a:ext uri="{FF2B5EF4-FFF2-40B4-BE49-F238E27FC236}">
                <a16:creationId xmlns:a16="http://schemas.microsoft.com/office/drawing/2014/main" id="{B5A24ED3-70C1-D951-B278-BF8CA2FDE17A}"/>
              </a:ext>
            </a:extLst>
          </p:cNvPr>
          <p:cNvGrpSpPr/>
          <p:nvPr/>
        </p:nvGrpSpPr>
        <p:grpSpPr>
          <a:xfrm>
            <a:off x="179614" y="755429"/>
            <a:ext cx="11721648" cy="5580057"/>
            <a:chOff x="198209" y="918714"/>
            <a:chExt cx="11721648" cy="5580057"/>
          </a:xfrm>
        </p:grpSpPr>
        <p:pic>
          <p:nvPicPr>
            <p:cNvPr id="6" name="Imagen 5">
              <a:extLst>
                <a:ext uri="{FF2B5EF4-FFF2-40B4-BE49-F238E27FC236}">
                  <a16:creationId xmlns:a16="http://schemas.microsoft.com/office/drawing/2014/main" id="{AE763160-FBEC-DAC4-C04F-D89C43D4EF67}"/>
                </a:ext>
              </a:extLst>
            </p:cNvPr>
            <p:cNvPicPr>
              <a:picLocks noChangeAspect="1"/>
            </p:cNvPicPr>
            <p:nvPr/>
          </p:nvPicPr>
          <p:blipFill rotWithShape="1">
            <a:blip r:embed="rId2">
              <a:extLst>
                <a:ext uri="{28A0092B-C50C-407E-A947-70E740481C1C}">
                  <a14:useLocalDpi xmlns:a14="http://schemas.microsoft.com/office/drawing/2010/main" val="0"/>
                </a:ext>
              </a:extLst>
            </a:blip>
            <a:srcRect r="15399"/>
            <a:stretch/>
          </p:blipFill>
          <p:spPr bwMode="auto">
            <a:xfrm>
              <a:off x="198209" y="918714"/>
              <a:ext cx="11721648" cy="5580057"/>
            </a:xfrm>
            <a:prstGeom prst="rect">
              <a:avLst/>
            </a:prstGeom>
            <a:ln>
              <a:noFill/>
            </a:ln>
            <a:extLst>
              <a:ext uri="{53640926-AAD7-44D8-BBD7-CCE9431645EC}">
                <a14:shadowObscured xmlns:a14="http://schemas.microsoft.com/office/drawing/2010/main"/>
              </a:ext>
            </a:extLst>
          </p:spPr>
        </p:pic>
        <p:sp>
          <p:nvSpPr>
            <p:cNvPr id="7" name="CuadroTexto 6">
              <a:extLst>
                <a:ext uri="{FF2B5EF4-FFF2-40B4-BE49-F238E27FC236}">
                  <a16:creationId xmlns:a16="http://schemas.microsoft.com/office/drawing/2014/main" id="{57030AF7-2098-BD61-BCBC-4362E1CCABBC}"/>
                </a:ext>
              </a:extLst>
            </p:cNvPr>
            <p:cNvSpPr txBox="1"/>
            <p:nvPr/>
          </p:nvSpPr>
          <p:spPr>
            <a:xfrm>
              <a:off x="3052721" y="3940629"/>
              <a:ext cx="2877429" cy="1264833"/>
            </a:xfrm>
            <a:prstGeom prst="rect">
              <a:avLst/>
            </a:prstGeom>
            <a:solidFill>
              <a:schemeClr val="tx1"/>
            </a:solidFill>
          </p:spPr>
          <p:txBody>
            <a:bodyPr wrap="square">
              <a:spAutoFit/>
            </a:bodyPr>
            <a:lstStyle/>
            <a:p>
              <a:pPr>
                <a:lnSpc>
                  <a:spcPct val="107000"/>
                </a:lnSpc>
                <a:spcAft>
                  <a:spcPts val="800"/>
                </a:spcAft>
                <a:tabLst>
                  <a:tab pos="698246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Buscar las Órdenes pendientes por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 haciendo clic el botón de la lupa</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8" name="Conector recto de flecha 7">
              <a:extLst>
                <a:ext uri="{FF2B5EF4-FFF2-40B4-BE49-F238E27FC236}">
                  <a16:creationId xmlns:a16="http://schemas.microsoft.com/office/drawing/2014/main" id="{BB265994-1012-72BB-88BB-7E495B975627}"/>
                </a:ext>
              </a:extLst>
            </p:cNvPr>
            <p:cNvCxnSpPr>
              <a:cxnSpLocks/>
            </p:cNvCxnSpPr>
            <p:nvPr/>
          </p:nvCxnSpPr>
          <p:spPr>
            <a:xfrm flipH="1" flipV="1">
              <a:off x="1372724" y="2494909"/>
              <a:ext cx="1586013" cy="155121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Rectángulo 8">
              <a:extLst>
                <a:ext uri="{FF2B5EF4-FFF2-40B4-BE49-F238E27FC236}">
                  <a16:creationId xmlns:a16="http://schemas.microsoft.com/office/drawing/2014/main" id="{EFE32F22-2265-712C-05B7-F2AD367F5EA0}"/>
                </a:ext>
              </a:extLst>
            </p:cNvPr>
            <p:cNvSpPr/>
            <p:nvPr/>
          </p:nvSpPr>
          <p:spPr>
            <a:xfrm>
              <a:off x="968829" y="2122714"/>
              <a:ext cx="698473" cy="4789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76200">
                  <a:solidFill>
                    <a:schemeClr val="tx1"/>
                  </a:solidFill>
                </a:ln>
              </a:endParaRPr>
            </a:p>
          </p:txBody>
        </p:sp>
      </p:grpSp>
    </p:spTree>
    <p:extLst>
      <p:ext uri="{BB962C8B-B14F-4D97-AF65-F5344CB8AC3E}">
        <p14:creationId xmlns:p14="http://schemas.microsoft.com/office/powerpoint/2010/main" val="1199490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AEBFB-A099-0C4C-7DAD-DDDBDDE904A2}"/>
            </a:ext>
          </a:extLst>
        </p:cNvPr>
        <p:cNvGrpSpPr/>
        <p:nvPr/>
      </p:nvGrpSpPr>
      <p:grpSpPr>
        <a:xfrm>
          <a:off x="0" y="0"/>
          <a:ext cx="0" cy="0"/>
          <a:chOff x="0" y="0"/>
          <a:chExt cx="0" cy="0"/>
        </a:xfrm>
      </p:grpSpPr>
      <p:sp>
        <p:nvSpPr>
          <p:cNvPr id="2" name="Subtítulo 6">
            <a:extLst>
              <a:ext uri="{FF2B5EF4-FFF2-40B4-BE49-F238E27FC236}">
                <a16:creationId xmlns:a16="http://schemas.microsoft.com/office/drawing/2014/main" id="{BA876F0C-F2DB-747D-E7EF-B3230AB441C5}"/>
              </a:ext>
            </a:extLst>
          </p:cNvPr>
          <p:cNvSpPr txBox="1">
            <a:spLocks/>
          </p:cNvSpPr>
          <p:nvPr/>
        </p:nvSpPr>
        <p:spPr>
          <a:xfrm>
            <a:off x="197753" y="6239906"/>
            <a:ext cx="2667200" cy="59603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Departamento TI</a:t>
            </a:r>
          </a:p>
        </p:txBody>
      </p:sp>
      <p:sp>
        <p:nvSpPr>
          <p:cNvPr id="3" name="Subtítulo 6">
            <a:extLst>
              <a:ext uri="{FF2B5EF4-FFF2-40B4-BE49-F238E27FC236}">
                <a16:creationId xmlns:a16="http://schemas.microsoft.com/office/drawing/2014/main" id="{D2200DEA-E7AE-EAEF-41A7-BB2DEDF50365}"/>
              </a:ext>
            </a:extLst>
          </p:cNvPr>
          <p:cNvSpPr txBox="1">
            <a:spLocks/>
          </p:cNvSpPr>
          <p:nvPr/>
        </p:nvSpPr>
        <p:spPr>
          <a:xfrm>
            <a:off x="5716806" y="6335486"/>
            <a:ext cx="379194" cy="446024"/>
          </a:xfrm>
          <a:prstGeom prst="rect">
            <a:avLst/>
          </a:prstGeom>
        </p:spPr>
        <p:txBody>
          <a:bodyPr vert="horz" lIns="109728" tIns="109728" rIns="109728" bIns="91440" rtlCol="0" anchor="t">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s-MX" sz="2000" dirty="0">
                <a:solidFill>
                  <a:srgbClr val="002060"/>
                </a:solidFill>
                <a:latin typeface="Century Gothic" panose="020B0502020202020204" pitchFamily="34" charset="0"/>
              </a:rPr>
              <a:t>9</a:t>
            </a:r>
          </a:p>
        </p:txBody>
      </p:sp>
      <p:grpSp>
        <p:nvGrpSpPr>
          <p:cNvPr id="4" name="Grupo 3">
            <a:extLst>
              <a:ext uri="{FF2B5EF4-FFF2-40B4-BE49-F238E27FC236}">
                <a16:creationId xmlns:a16="http://schemas.microsoft.com/office/drawing/2014/main" id="{93AC694F-39E0-B6D9-2E3A-AFC3051F31C9}"/>
              </a:ext>
            </a:extLst>
          </p:cNvPr>
          <p:cNvGrpSpPr/>
          <p:nvPr/>
        </p:nvGrpSpPr>
        <p:grpSpPr>
          <a:xfrm>
            <a:off x="270171" y="740227"/>
            <a:ext cx="11651657" cy="5540829"/>
            <a:chOff x="235543" y="777913"/>
            <a:chExt cx="11651657" cy="6080087"/>
          </a:xfrm>
        </p:grpSpPr>
        <p:pic>
          <p:nvPicPr>
            <p:cNvPr id="5" name="Imagen 4">
              <a:extLst>
                <a:ext uri="{FF2B5EF4-FFF2-40B4-BE49-F238E27FC236}">
                  <a16:creationId xmlns:a16="http://schemas.microsoft.com/office/drawing/2014/main" id="{6B357844-7865-78CC-4D70-5624D8C45CB4}"/>
                </a:ext>
              </a:extLst>
            </p:cNvPr>
            <p:cNvPicPr>
              <a:picLocks noChangeAspect="1"/>
            </p:cNvPicPr>
            <p:nvPr/>
          </p:nvPicPr>
          <p:blipFill rotWithShape="1">
            <a:blip r:embed="rId2">
              <a:extLst>
                <a:ext uri="{28A0092B-C50C-407E-A947-70E740481C1C}">
                  <a14:useLocalDpi xmlns:a14="http://schemas.microsoft.com/office/drawing/2010/main" val="0"/>
                </a:ext>
              </a:extLst>
            </a:blip>
            <a:srcRect b="10962"/>
            <a:stretch/>
          </p:blipFill>
          <p:spPr>
            <a:xfrm>
              <a:off x="235543" y="777913"/>
              <a:ext cx="11651657" cy="5481366"/>
            </a:xfrm>
            <a:prstGeom prst="rect">
              <a:avLst/>
            </a:prstGeom>
          </p:spPr>
        </p:pic>
        <p:sp>
          <p:nvSpPr>
            <p:cNvPr id="6" name="Rectángulo 5">
              <a:extLst>
                <a:ext uri="{FF2B5EF4-FFF2-40B4-BE49-F238E27FC236}">
                  <a16:creationId xmlns:a16="http://schemas.microsoft.com/office/drawing/2014/main" id="{655834C1-3A39-E718-0A15-F5939AAA002F}"/>
                </a:ext>
              </a:extLst>
            </p:cNvPr>
            <p:cNvSpPr/>
            <p:nvPr/>
          </p:nvSpPr>
          <p:spPr>
            <a:xfrm>
              <a:off x="642257" y="3290002"/>
              <a:ext cx="10526486" cy="3022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76200">
                  <a:solidFill>
                    <a:schemeClr val="tx1"/>
                  </a:solidFill>
                </a:ln>
              </a:endParaRPr>
            </a:p>
          </p:txBody>
        </p:sp>
        <p:sp>
          <p:nvSpPr>
            <p:cNvPr id="7" name="CuadroTexto 6">
              <a:extLst>
                <a:ext uri="{FF2B5EF4-FFF2-40B4-BE49-F238E27FC236}">
                  <a16:creationId xmlns:a16="http://schemas.microsoft.com/office/drawing/2014/main" id="{2A036960-9AE0-9E9B-359C-3E5C3FBB87B5}"/>
                </a:ext>
              </a:extLst>
            </p:cNvPr>
            <p:cNvSpPr txBox="1"/>
            <p:nvPr/>
          </p:nvSpPr>
          <p:spPr>
            <a:xfrm>
              <a:off x="7439664" y="982063"/>
              <a:ext cx="2867137" cy="1062726"/>
            </a:xfrm>
            <a:prstGeom prst="rect">
              <a:avLst/>
            </a:prstGeom>
            <a:solidFill>
              <a:schemeClr val="tx1"/>
            </a:solidFill>
          </p:spPr>
          <p:txBody>
            <a:bodyPr wrap="square">
              <a:spAutoFit/>
            </a:bodyPr>
            <a:lstStyle/>
            <a:p>
              <a:pPr>
                <a:lnSpc>
                  <a:spcPct val="107000"/>
                </a:lnSpc>
                <a:spcAft>
                  <a:spcPts val="800"/>
                </a:spcAft>
                <a:tabLst>
                  <a:tab pos="5105400" algn="l"/>
                </a:tabLst>
              </a:pP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1. Seleccionar la Órden de compra que se va a </a:t>
              </a:r>
              <a:r>
                <a:rPr lang="es-MX" sz="1800" kern="100" dirty="0" err="1">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recepcionar</a:t>
              </a:r>
              <a:endParaRPr lang="es-MX"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8" name="Conector recto de flecha 7">
              <a:extLst>
                <a:ext uri="{FF2B5EF4-FFF2-40B4-BE49-F238E27FC236}">
                  <a16:creationId xmlns:a16="http://schemas.microsoft.com/office/drawing/2014/main" id="{3CEE686C-5AF7-F0E0-584D-D9AB10DF3F29}"/>
                </a:ext>
              </a:extLst>
            </p:cNvPr>
            <p:cNvCxnSpPr>
              <a:cxnSpLocks/>
            </p:cNvCxnSpPr>
            <p:nvPr/>
          </p:nvCxnSpPr>
          <p:spPr>
            <a:xfrm flipH="1">
              <a:off x="7951282" y="2171874"/>
              <a:ext cx="533411" cy="1118128"/>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CuadroTexto 8">
              <a:extLst>
                <a:ext uri="{FF2B5EF4-FFF2-40B4-BE49-F238E27FC236}">
                  <a16:creationId xmlns:a16="http://schemas.microsoft.com/office/drawing/2014/main" id="{8639F38D-4EFD-A519-A445-001C1F540745}"/>
                </a:ext>
              </a:extLst>
            </p:cNvPr>
            <p:cNvSpPr txBox="1"/>
            <p:nvPr/>
          </p:nvSpPr>
          <p:spPr>
            <a:xfrm>
              <a:off x="1295402" y="6211669"/>
              <a:ext cx="2619102" cy="646331"/>
            </a:xfrm>
            <a:prstGeom prst="rect">
              <a:avLst/>
            </a:prstGeom>
            <a:solidFill>
              <a:schemeClr val="tx1"/>
            </a:solidFill>
          </p:spPr>
          <p:txBody>
            <a:bodyPr wrap="square">
              <a:spAutoFit/>
            </a:bodyPr>
            <a:lstStyle/>
            <a:p>
              <a:r>
                <a:rPr lang="es-MX" kern="100" dirty="0">
                  <a:solidFill>
                    <a:schemeClr val="bg1"/>
                  </a:solidFill>
                  <a:latin typeface="Century Gothic" panose="020B0502020202020204" pitchFamily="34" charset="0"/>
                  <a:ea typeface="Aptos" panose="020B0004020202020204" pitchFamily="34" charset="0"/>
                  <a:cs typeface="Times New Roman" panose="02020603050405020304" pitchFamily="18" charset="0"/>
                </a:rPr>
                <a:t>2. Hacer </a:t>
              </a:r>
              <a:r>
                <a:rPr lang="es-MX" sz="1800" kern="100" dirty="0">
                  <a:solidFill>
                    <a:schemeClr val="bg1"/>
                  </a:solidFill>
                  <a:effectLst/>
                  <a:latin typeface="Century Gothic" panose="020B0502020202020204" pitchFamily="34" charset="0"/>
                  <a:ea typeface="Aptos" panose="020B0004020202020204" pitchFamily="34" charset="0"/>
                  <a:cs typeface="Times New Roman" panose="02020603050405020304" pitchFamily="18" charset="0"/>
                </a:rPr>
                <a:t>clic en el botón “Seleccionar”</a:t>
              </a:r>
              <a:endParaRPr lang="es-MX" dirty="0"/>
            </a:p>
          </p:txBody>
        </p:sp>
        <p:cxnSp>
          <p:nvCxnSpPr>
            <p:cNvPr id="10" name="Conector recto de flecha 9">
              <a:extLst>
                <a:ext uri="{FF2B5EF4-FFF2-40B4-BE49-F238E27FC236}">
                  <a16:creationId xmlns:a16="http://schemas.microsoft.com/office/drawing/2014/main" id="{DBE50925-4364-0568-75BB-0E0C2783DAC6}"/>
                </a:ext>
              </a:extLst>
            </p:cNvPr>
            <p:cNvCxnSpPr>
              <a:cxnSpLocks/>
            </p:cNvCxnSpPr>
            <p:nvPr/>
          </p:nvCxnSpPr>
          <p:spPr>
            <a:xfrm flipH="1" flipV="1">
              <a:off x="979714" y="6104374"/>
              <a:ext cx="217714" cy="49392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ángulo 10">
              <a:extLst>
                <a:ext uri="{FF2B5EF4-FFF2-40B4-BE49-F238E27FC236}">
                  <a16:creationId xmlns:a16="http://schemas.microsoft.com/office/drawing/2014/main" id="{60E8606B-7029-EAAC-196C-23CBC63C0328}"/>
                </a:ext>
              </a:extLst>
            </p:cNvPr>
            <p:cNvSpPr/>
            <p:nvPr/>
          </p:nvSpPr>
          <p:spPr>
            <a:xfrm>
              <a:off x="293912" y="5728404"/>
              <a:ext cx="1491345" cy="483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ln w="76200">
                  <a:solidFill>
                    <a:schemeClr val="tx1"/>
                  </a:solidFill>
                </a:ln>
              </a:endParaRPr>
            </a:p>
          </p:txBody>
        </p:sp>
      </p:grpSp>
      <p:sp>
        <p:nvSpPr>
          <p:cNvPr id="12" name="CuadroTexto 11">
            <a:extLst>
              <a:ext uri="{FF2B5EF4-FFF2-40B4-BE49-F238E27FC236}">
                <a16:creationId xmlns:a16="http://schemas.microsoft.com/office/drawing/2014/main" id="{4AD7A9D2-5E1F-B2C6-FD70-D79FE9EC341B}"/>
              </a:ext>
            </a:extLst>
          </p:cNvPr>
          <p:cNvSpPr txBox="1"/>
          <p:nvPr/>
        </p:nvSpPr>
        <p:spPr>
          <a:xfrm>
            <a:off x="315685" y="73040"/>
            <a:ext cx="1578429" cy="553998"/>
          </a:xfrm>
          <a:prstGeom prst="rect">
            <a:avLst/>
          </a:prstGeom>
          <a:solidFill>
            <a:schemeClr val="tx1"/>
          </a:solidFill>
        </p:spPr>
        <p:txBody>
          <a:bodyPr wrap="square">
            <a:spAutoFit/>
          </a:bodyPr>
          <a:lstStyle/>
          <a:p>
            <a:pPr algn="ctr"/>
            <a:r>
              <a:rPr lang="es-MX" sz="3000" dirty="0">
                <a:solidFill>
                  <a:schemeClr val="bg1"/>
                </a:solidFill>
                <a:latin typeface="Century Gothic" panose="020B0502020202020204" pitchFamily="34" charset="0"/>
                <a:cs typeface="Times New Roman" panose="02020603050405020304" pitchFamily="18" charset="0"/>
              </a:rPr>
              <a:t>PASO 4</a:t>
            </a:r>
            <a:endParaRPr lang="es-MX" sz="3000" dirty="0">
              <a:solidFill>
                <a:schemeClr val="bg1"/>
              </a:solidFill>
            </a:endParaRPr>
          </a:p>
        </p:txBody>
      </p:sp>
    </p:spTree>
    <p:extLst>
      <p:ext uri="{BB962C8B-B14F-4D97-AF65-F5344CB8AC3E}">
        <p14:creationId xmlns:p14="http://schemas.microsoft.com/office/powerpoint/2010/main" val="406723939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67E89706677324DA4827F4EA17BE8F5" ma:contentTypeVersion="14" ma:contentTypeDescription="Crear nuevo documento." ma:contentTypeScope="" ma:versionID="828b9693d2208a043ea21a11c6052dfa">
  <xsd:schema xmlns:xsd="http://www.w3.org/2001/XMLSchema" xmlns:xs="http://www.w3.org/2001/XMLSchema" xmlns:p="http://schemas.microsoft.com/office/2006/metadata/properties" xmlns:ns2="a359383d-95ed-49a0-ae6f-2fd06c5a6398" xmlns:ns3="00ec9d7c-cd73-4511-bd84-3d91d90c482d" targetNamespace="http://schemas.microsoft.com/office/2006/metadata/properties" ma:root="true" ma:fieldsID="4f2a94028e766b04e1f78c21a3d1c484" ns2:_="" ns3:_="">
    <xsd:import namespace="a359383d-95ed-49a0-ae6f-2fd06c5a6398"/>
    <xsd:import namespace="00ec9d7c-cd73-4511-bd84-3d91d90c482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9383d-95ed-49a0-ae6f-2fd06c5a63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Etiquetas de imagen" ma:readOnly="false" ma:fieldId="{5cf76f15-5ced-4ddc-b409-7134ff3c332f}" ma:taxonomyMulti="true" ma:sspId="b7a48298-8714-4a8a-ba66-a598ef88b148"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0ec9d7c-cd73-4511-bd84-3d91d90c482d"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6" nillable="true" ma:displayName="Taxonomy Catch All Column" ma:hidden="true" ma:list="{faf8c4bd-31bd-4a84-aaa7-5670a711565f}" ma:internalName="TaxCatchAll" ma:showField="CatchAllData" ma:web="00ec9d7c-cd73-4511-bd84-3d91d90c482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59383d-95ed-49a0-ae6f-2fd06c5a6398">
      <Terms xmlns="http://schemas.microsoft.com/office/infopath/2007/PartnerControls"/>
    </lcf76f155ced4ddcb4097134ff3c332f>
    <TaxCatchAll xmlns="00ec9d7c-cd73-4511-bd84-3d91d90c482d" xsi:nil="true"/>
  </documentManagement>
</p:properties>
</file>

<file path=customXml/itemProps1.xml><?xml version="1.0" encoding="utf-8"?>
<ds:datastoreItem xmlns:ds="http://schemas.openxmlformats.org/officeDocument/2006/customXml" ds:itemID="{A4EF4F00-5D0F-4B24-B9F6-0CF8A8A0D4B2}"/>
</file>

<file path=customXml/itemProps2.xml><?xml version="1.0" encoding="utf-8"?>
<ds:datastoreItem xmlns:ds="http://schemas.openxmlformats.org/officeDocument/2006/customXml" ds:itemID="{A55277C0-F9D7-4AA3-8A04-B53C8FF27F43}"/>
</file>

<file path=customXml/itemProps3.xml><?xml version="1.0" encoding="utf-8"?>
<ds:datastoreItem xmlns:ds="http://schemas.openxmlformats.org/officeDocument/2006/customXml" ds:itemID="{398436C3-D902-4B0D-8006-FD0A5C54ADA9}"/>
</file>

<file path=docProps/app.xml><?xml version="1.0" encoding="utf-8"?>
<Properties xmlns="http://schemas.openxmlformats.org/officeDocument/2006/extended-properties" xmlns:vt="http://schemas.openxmlformats.org/officeDocument/2006/docPropsVTypes">
  <TotalTime>441</TotalTime>
  <Words>1974</Words>
  <Application>Microsoft Office PowerPoint</Application>
  <PresentationFormat>Panorámica</PresentationFormat>
  <Paragraphs>224</Paragraphs>
  <Slides>58</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58</vt:i4>
      </vt:variant>
    </vt:vector>
  </HeadingPairs>
  <TitlesOfParts>
    <vt:vector size="63" baseType="lpstr">
      <vt:lpstr>Aptos</vt:lpstr>
      <vt:lpstr>Aptos Display</vt:lpstr>
      <vt:lpstr>Arial</vt:lpstr>
      <vt:lpstr>Century Gothic</vt:lpstr>
      <vt:lpstr>Tema de Office</vt:lpstr>
      <vt:lpstr>MANUAL OPERACIONES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RETAIL WEB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Michelle Montes Flores</dc:creator>
  <cp:lastModifiedBy>Michelle Montes Flores</cp:lastModifiedBy>
  <cp:revision>2</cp:revision>
  <dcterms:created xsi:type="dcterms:W3CDTF">2025-02-11T23:00:40Z</dcterms:created>
  <dcterms:modified xsi:type="dcterms:W3CDTF">2025-02-13T01:01:59Z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0x010100367E89706677324DA4827F4EA17BE8F5</vt:lpwstr>
  </property>
</Properties>
</file>